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56" r:id="rId2"/>
    <p:sldId id="300" r:id="rId3"/>
    <p:sldId id="408" r:id="rId4"/>
    <p:sldId id="467" r:id="rId5"/>
    <p:sldId id="423" r:id="rId6"/>
    <p:sldId id="424" r:id="rId7"/>
    <p:sldId id="444" r:id="rId8"/>
    <p:sldId id="469" r:id="rId9"/>
    <p:sldId id="447" r:id="rId10"/>
    <p:sldId id="448" r:id="rId11"/>
    <p:sldId id="449" r:id="rId12"/>
    <p:sldId id="450" r:id="rId13"/>
    <p:sldId id="473" r:id="rId14"/>
    <p:sldId id="474" r:id="rId15"/>
    <p:sldId id="451" r:id="rId16"/>
    <p:sldId id="452" r:id="rId17"/>
    <p:sldId id="454" r:id="rId18"/>
    <p:sldId id="475" r:id="rId19"/>
    <p:sldId id="420" r:id="rId20"/>
    <p:sldId id="470" r:id="rId21"/>
    <p:sldId id="427" r:id="rId22"/>
    <p:sldId id="431" r:id="rId23"/>
    <p:sldId id="432" r:id="rId24"/>
    <p:sldId id="433" r:id="rId25"/>
    <p:sldId id="456" r:id="rId26"/>
    <p:sldId id="471" r:id="rId27"/>
    <p:sldId id="429" r:id="rId28"/>
    <p:sldId id="476" r:id="rId29"/>
    <p:sldId id="430" r:id="rId30"/>
    <p:sldId id="459" r:id="rId31"/>
    <p:sldId id="460" r:id="rId32"/>
    <p:sldId id="477" r:id="rId33"/>
    <p:sldId id="461" r:id="rId34"/>
    <p:sldId id="462" r:id="rId35"/>
    <p:sldId id="472" r:id="rId36"/>
    <p:sldId id="406" r:id="rId37"/>
    <p:sldId id="465" r:id="rId38"/>
    <p:sldId id="466" r:id="rId39"/>
    <p:sldId id="401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FF00"/>
    <a:srgbClr val="FFFFFF"/>
    <a:srgbClr val="000099"/>
    <a:srgbClr val="FFCC00"/>
    <a:srgbClr val="99FF33"/>
    <a:srgbClr val="CC3300"/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600" autoAdjust="0"/>
    <p:restoredTop sz="90468" autoAdjust="0"/>
  </p:normalViewPr>
  <p:slideViewPr>
    <p:cSldViewPr>
      <p:cViewPr varScale="1">
        <p:scale>
          <a:sx n="41" d="100"/>
          <a:sy n="41" d="100"/>
        </p:scale>
        <p:origin x="-102" y="-6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5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7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</p:grpSp>
      <p:sp>
        <p:nvSpPr>
          <p:cNvPr id="9434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435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061CE-220B-42B2-8A92-520562B54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BB198-6E6A-4C8C-9035-D6C7492F6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3FF8A-0D10-445D-858B-91D7E86EE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E9B04-5F27-49CF-9BED-D40D1C96C0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D4C0F-1392-4543-9614-C4F6315A6F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1EBD5-F51D-43AF-90B1-D23BC7F89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EB91C-B408-4C2B-A494-3A385B783D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B88C5-7727-4F7C-9E6D-BD8426356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2419-1036-468C-B537-8208EF729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E17F9-C52E-4440-80D8-C4B5C5F37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4F979-C106-488E-8499-F1A84B9A4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819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819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819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819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819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820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820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820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820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820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820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820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820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820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820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821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821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821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821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821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821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821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821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821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821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822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822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822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822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822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822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822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822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22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22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23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23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23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23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23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23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23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23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23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23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24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24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24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24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24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24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24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24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24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24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25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25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25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25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25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25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25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25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25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25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26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26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26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26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26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26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26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26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26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26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27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27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27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27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27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27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27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27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27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27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28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28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28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28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28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28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28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28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28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28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29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29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29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29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29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29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29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29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29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29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30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30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30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30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30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30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30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30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30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30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31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31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31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31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31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31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31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31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31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31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32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32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32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32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32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32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32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32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32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32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33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33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33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33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33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33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33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33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33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33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34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34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34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34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34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34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34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34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34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34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35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35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35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35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35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35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35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35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35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35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36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36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36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36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36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36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36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36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36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36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37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37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37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37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37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37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37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37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37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37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38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38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38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38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38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38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38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38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38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38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39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39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39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39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39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39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39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39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39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39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40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40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40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40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40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40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40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40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40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40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</p:grpSp>
      <p:sp>
        <p:nvSpPr>
          <p:cNvPr id="8410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1CC1C4E-D0BD-40F1-85AF-2BEE2991FE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411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12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13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414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4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752600"/>
            <a:ext cx="9144000" cy="3352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err="1" smtClean="0">
                <a:solidFill>
                  <a:srgbClr val="FFFF00"/>
                </a:solidFill>
              </a:rPr>
              <a:t>Bài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</a:rPr>
              <a:t>9</a:t>
            </a:r>
            <a:r>
              <a:rPr lang="en-US" b="1" dirty="0" smtClean="0">
                <a:solidFill>
                  <a:srgbClr val="00FFFF"/>
                </a:solidFill>
              </a:rPr>
              <a:t/>
            </a:r>
            <a:br>
              <a:rPr lang="en-US" b="1" dirty="0" smtClean="0">
                <a:solidFill>
                  <a:srgbClr val="00FFFF"/>
                </a:solidFill>
              </a:rPr>
            </a:br>
            <a:r>
              <a:rPr lang="en-US" b="1" dirty="0" smtClean="0">
                <a:solidFill>
                  <a:srgbClr val="00FFFF"/>
                </a:solidFill>
              </a:rPr>
              <a:t>ĐO DẤU HIỆU SỐNG</a:t>
            </a:r>
            <a:br>
              <a:rPr lang="en-US" b="1" dirty="0" smtClean="0">
                <a:solidFill>
                  <a:srgbClr val="00FFFF"/>
                </a:solidFill>
              </a:rPr>
            </a:br>
            <a:r>
              <a:rPr lang="en-US" sz="4000" b="1" dirty="0" smtClean="0">
                <a:solidFill>
                  <a:srgbClr val="FFFF00"/>
                </a:solidFill>
              </a:rPr>
              <a:t>(DẤU HIỆU SINH TỒN)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000" b="1" dirty="0" smtClean="0">
                <a:solidFill>
                  <a:srgbClr val="F1F1F4"/>
                </a:solidFill>
              </a:rPr>
              <a:t>Vital </a:t>
            </a:r>
            <a:r>
              <a:rPr lang="en-US" sz="4000" b="1" dirty="0" smtClean="0">
                <a:solidFill>
                  <a:srgbClr val="F1F1F4"/>
                </a:solidFill>
              </a:rPr>
              <a:t>signs</a:t>
            </a:r>
            <a:br>
              <a:rPr lang="en-US" sz="4000" b="1" dirty="0" smtClean="0">
                <a:solidFill>
                  <a:srgbClr val="F1F1F4"/>
                </a:solidFill>
              </a:rPr>
            </a:br>
            <a:r>
              <a:rPr lang="en-US" sz="2800" b="1" dirty="0" err="1" smtClean="0">
                <a:solidFill>
                  <a:srgbClr val="FFFF00"/>
                </a:solidFill>
              </a:rPr>
              <a:t>Mã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bài</a:t>
            </a:r>
            <a:r>
              <a:rPr lang="en-US" sz="2800" b="1" dirty="0" smtClean="0">
                <a:solidFill>
                  <a:srgbClr val="FFFF00"/>
                </a:solidFill>
              </a:rPr>
              <a:t>: MĐ5.09</a:t>
            </a:r>
            <a:endParaRPr lang="en-US" b="1" dirty="0" smtClean="0">
              <a:solidFill>
                <a:srgbClr val="FFFF00"/>
              </a:solidFill>
            </a:endParaRPr>
          </a:p>
        </p:txBody>
      </p:sp>
      <p:sp>
        <p:nvSpPr>
          <p:cNvPr id="3079" name="TextBox 1"/>
          <p:cNvSpPr txBox="1">
            <a:spLocks noChangeArrowheads="1"/>
          </p:cNvSpPr>
          <p:nvPr/>
        </p:nvSpPr>
        <p:spPr bwMode="auto">
          <a:xfrm>
            <a:off x="1981200" y="533400"/>
            <a:ext cx="5257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FFFF00"/>
                </a:solidFill>
              </a:rPr>
              <a:t>BỆNH VIỆN BẠCH MAI</a:t>
            </a:r>
            <a:br>
              <a:rPr lang="en-US" sz="2000" b="1">
                <a:solidFill>
                  <a:srgbClr val="FFFF00"/>
                </a:solidFill>
              </a:rPr>
            </a:br>
            <a:r>
              <a:rPr lang="en-US" sz="2000" b="1">
                <a:solidFill>
                  <a:srgbClr val="FFFF00"/>
                </a:solidFill>
              </a:rPr>
              <a:t> TRƯỜNG CAO ĐẢNG Y TẾ BẠCH MAI</a:t>
            </a:r>
          </a:p>
          <a:p>
            <a:pPr algn="ctr"/>
            <a:endParaRPr lang="en-US" sz="2000">
              <a:solidFill>
                <a:srgbClr val="FFFF00"/>
              </a:solidFill>
              <a:latin typeface="Garamond" pitchFamily="18" charset="0"/>
            </a:endParaRPr>
          </a:p>
        </p:txBody>
      </p:sp>
      <p:pic>
        <p:nvPicPr>
          <p:cNvPr id="3080" name="Picture 9" descr="Quy chuan Logo Cao Dang y Bach Mai_nh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127000"/>
            <a:ext cx="13716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0" descr="Logo Bach Mai 10_nh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42875"/>
            <a:ext cx="1371600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Users\Administrator\Desktop\Anh TL\do huyet ap 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1200" y="5181600"/>
            <a:ext cx="21336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C:\Users\Administrator\Desktop\Anh TL\DSC0166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5181600"/>
            <a:ext cx="1930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C:\Users\Administrator\Desktop\Anh TL\do nhiet do 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63800" y="5181600"/>
            <a:ext cx="17716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C:\Users\Administrator\Desktop\Anh TL\DSC0168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34200" y="5156200"/>
            <a:ext cx="1930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0175"/>
            <a:ext cx="8382000" cy="868363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err="1" smtClean="0">
                <a:solidFill>
                  <a:srgbClr val="FFFF00"/>
                </a:solidFill>
              </a:rPr>
              <a:t>Nhiệt</a:t>
            </a:r>
            <a:r>
              <a:rPr lang="en-US" sz="4800" b="1" dirty="0" smtClean="0">
                <a:solidFill>
                  <a:srgbClr val="FFFF00"/>
                </a:solidFill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</a:rPr>
              <a:t>độ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763000" cy="1219200"/>
          </a:xfrm>
        </p:spPr>
        <p:txBody>
          <a:bodyPr/>
          <a:lstStyle/>
          <a:p>
            <a:pPr eaLnBrk="1" hangingPunct="1">
              <a:buClr>
                <a:srgbClr val="00FFFF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800" b="1" dirty="0" err="1" smtClean="0">
                <a:solidFill>
                  <a:srgbClr val="00FFFF"/>
                </a:solidFill>
              </a:rPr>
              <a:t>Vị</a:t>
            </a:r>
            <a:r>
              <a:rPr lang="en-US" sz="2800" b="1" dirty="0" smtClean="0">
                <a:solidFill>
                  <a:srgbClr val="00FFFF"/>
                </a:solidFill>
              </a:rPr>
              <a:t> </a:t>
            </a:r>
            <a:r>
              <a:rPr lang="en-US" sz="2800" b="1" dirty="0" err="1" smtClean="0">
                <a:solidFill>
                  <a:srgbClr val="00FFFF"/>
                </a:solidFill>
              </a:rPr>
              <a:t>trí</a:t>
            </a:r>
            <a:r>
              <a:rPr lang="en-US" sz="2800" b="1" dirty="0" smtClean="0">
                <a:solidFill>
                  <a:srgbClr val="00FFFF"/>
                </a:solidFill>
              </a:rPr>
              <a:t> </a:t>
            </a:r>
            <a:r>
              <a:rPr lang="en-US" sz="2800" b="1" dirty="0" err="1" smtClean="0">
                <a:solidFill>
                  <a:srgbClr val="00FFFF"/>
                </a:solidFill>
              </a:rPr>
              <a:t>đo</a:t>
            </a:r>
            <a:endParaRPr lang="en-US" sz="2800" b="1" dirty="0" smtClean="0">
              <a:solidFill>
                <a:srgbClr val="00FFFF"/>
              </a:solidFill>
            </a:endParaRPr>
          </a:p>
          <a:p>
            <a:pPr eaLnBrk="1" hangingPunct="1">
              <a:buClr>
                <a:srgbClr val="00FFFF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800" dirty="0" err="1" smtClean="0"/>
              <a:t>Miệng</a:t>
            </a:r>
            <a:r>
              <a:rPr lang="en-US" sz="2800" dirty="0" smtClean="0"/>
              <a:t>: </a:t>
            </a:r>
            <a:r>
              <a:rPr lang="en-US" sz="2800" dirty="0" err="1" smtClean="0"/>
              <a:t>dưới</a:t>
            </a:r>
            <a:r>
              <a:rPr lang="en-US" sz="2800" dirty="0" smtClean="0"/>
              <a:t> </a:t>
            </a:r>
            <a:r>
              <a:rPr lang="en-US" sz="2800" dirty="0" err="1" smtClean="0"/>
              <a:t>lưỡi</a:t>
            </a:r>
            <a:r>
              <a:rPr lang="en-US" sz="2800" dirty="0" smtClean="0"/>
              <a:t> </a:t>
            </a:r>
            <a:r>
              <a:rPr lang="en-US" sz="2800" dirty="0" err="1" smtClean="0"/>
              <a:t>hoặc</a:t>
            </a:r>
            <a:r>
              <a:rPr lang="en-US" sz="2800" dirty="0" smtClean="0"/>
              <a:t> </a:t>
            </a:r>
            <a:r>
              <a:rPr lang="en-US" sz="2800" dirty="0" err="1" smtClean="0"/>
              <a:t>góc</a:t>
            </a:r>
            <a:r>
              <a:rPr lang="en-US" sz="2800" dirty="0" smtClean="0"/>
              <a:t> </a:t>
            </a:r>
            <a:r>
              <a:rPr lang="en-US" sz="2800" dirty="0" err="1" smtClean="0"/>
              <a:t>hàm</a:t>
            </a:r>
            <a:endParaRPr lang="en-US" sz="2800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40964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0965" name="Picture 2"/>
          <p:cNvPicPr>
            <a:picLocks noChangeAspect="1" noChangeArrowheads="1"/>
          </p:cNvPicPr>
          <p:nvPr/>
        </p:nvPicPr>
        <p:blipFill>
          <a:blip r:embed="rId2">
            <a:lum contrast="-2000"/>
          </a:blip>
          <a:srcRect/>
          <a:stretch>
            <a:fillRect/>
          </a:stretch>
        </p:blipFill>
        <p:spPr bwMode="auto">
          <a:xfrm>
            <a:off x="5715000" y="2209800"/>
            <a:ext cx="2908300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3" descr="nhiet do 1"/>
          <p:cNvPicPr>
            <a:picLocks noChangeAspect="1" noChangeArrowheads="1"/>
          </p:cNvPicPr>
          <p:nvPr/>
        </p:nvPicPr>
        <p:blipFill>
          <a:blip r:embed="rId3"/>
          <a:srcRect t="7431"/>
          <a:stretch>
            <a:fillRect/>
          </a:stretch>
        </p:blipFill>
        <p:spPr bwMode="auto">
          <a:xfrm>
            <a:off x="1020763" y="4610100"/>
            <a:ext cx="347503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4" descr="C:\Users\Administrator\Desktop\Anh TL\do nhiet do 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4724400"/>
            <a:ext cx="23907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9" descr="Kết quả hình ảnh cho đếm mạc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2209800"/>
            <a:ext cx="4724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0175"/>
            <a:ext cx="8382000" cy="868363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err="1" smtClean="0">
                <a:solidFill>
                  <a:srgbClr val="FFFF00"/>
                </a:solidFill>
              </a:rPr>
              <a:t>Nhiệt</a:t>
            </a:r>
            <a:r>
              <a:rPr lang="en-US" sz="4800" b="1" dirty="0" smtClean="0">
                <a:solidFill>
                  <a:srgbClr val="FFFF00"/>
                </a:solidFill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</a:rPr>
              <a:t>độ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763000" cy="12192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en-US" b="1" dirty="0" err="1" smtClean="0">
                <a:solidFill>
                  <a:srgbClr val="00FFFF"/>
                </a:solidFill>
              </a:rPr>
              <a:t>Vị</a:t>
            </a:r>
            <a:r>
              <a:rPr lang="en-US" b="1" dirty="0" smtClean="0">
                <a:solidFill>
                  <a:srgbClr val="00FFFF"/>
                </a:solidFill>
              </a:rPr>
              <a:t> </a:t>
            </a:r>
            <a:r>
              <a:rPr lang="en-US" b="1" dirty="0" err="1" smtClean="0">
                <a:solidFill>
                  <a:srgbClr val="00FFFF"/>
                </a:solidFill>
              </a:rPr>
              <a:t>trí</a:t>
            </a:r>
            <a:r>
              <a:rPr lang="en-US" b="1" dirty="0" smtClean="0">
                <a:solidFill>
                  <a:srgbClr val="00FFFF"/>
                </a:solidFill>
              </a:rPr>
              <a:t> </a:t>
            </a:r>
            <a:r>
              <a:rPr lang="en-US" b="1" dirty="0" err="1" smtClean="0">
                <a:solidFill>
                  <a:srgbClr val="00FFFF"/>
                </a:solidFill>
              </a:rPr>
              <a:t>đo</a:t>
            </a:r>
            <a:endParaRPr lang="en-US" b="1" dirty="0" smtClean="0">
              <a:solidFill>
                <a:srgbClr val="00FFFF"/>
              </a:solidFill>
            </a:endParaRPr>
          </a:p>
          <a:p>
            <a:pPr eaLnBrk="1" hangingPunct="1">
              <a:buClr>
                <a:srgbClr val="00FFFF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800" dirty="0" err="1" smtClean="0"/>
              <a:t>Hậu</a:t>
            </a:r>
            <a:r>
              <a:rPr lang="en-US" sz="2800" dirty="0" smtClean="0"/>
              <a:t> </a:t>
            </a:r>
            <a:r>
              <a:rPr lang="en-US" sz="2800" dirty="0" err="1" smtClean="0"/>
              <a:t>môn</a:t>
            </a:r>
            <a:endParaRPr lang="en-US" sz="2800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41988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1989" name="Picture 2"/>
          <p:cNvPicPr>
            <a:picLocks noChangeAspect="1" noChangeArrowheads="1"/>
          </p:cNvPicPr>
          <p:nvPr/>
        </p:nvPicPr>
        <p:blipFill>
          <a:blip r:embed="rId2">
            <a:lum bright="2000" contrast="14000"/>
          </a:blip>
          <a:srcRect t="21213" r="17612"/>
          <a:stretch>
            <a:fillRect/>
          </a:stretch>
        </p:blipFill>
        <p:spPr bwMode="auto">
          <a:xfrm>
            <a:off x="3962400" y="2362200"/>
            <a:ext cx="388620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3"/>
          <p:cNvPicPr>
            <a:picLocks noChangeAspect="1" noChangeArrowheads="1"/>
          </p:cNvPicPr>
          <p:nvPr/>
        </p:nvPicPr>
        <p:blipFill>
          <a:blip r:embed="rId3">
            <a:lum bright="40000" contrast="8000"/>
          </a:blip>
          <a:srcRect l="9087" t="12122"/>
          <a:stretch>
            <a:fillRect/>
          </a:stretch>
        </p:blipFill>
        <p:spPr bwMode="auto">
          <a:xfrm>
            <a:off x="533400" y="2362200"/>
            <a:ext cx="304958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4" descr="C:\Users\Administrator\Desktop\Anh TL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4648200"/>
            <a:ext cx="2971800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0175"/>
            <a:ext cx="8382000" cy="868363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err="1" smtClean="0">
                <a:solidFill>
                  <a:srgbClr val="FFFF00"/>
                </a:solidFill>
              </a:rPr>
              <a:t>Nhiệt</a:t>
            </a:r>
            <a:r>
              <a:rPr lang="en-US" sz="4800" b="1" dirty="0" smtClean="0">
                <a:solidFill>
                  <a:srgbClr val="FFFF00"/>
                </a:solidFill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</a:rPr>
              <a:t>độ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763000" cy="12192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en-US" b="1" dirty="0" err="1" smtClean="0">
                <a:solidFill>
                  <a:srgbClr val="00FFFF"/>
                </a:solidFill>
              </a:rPr>
              <a:t>Vị</a:t>
            </a:r>
            <a:r>
              <a:rPr lang="en-US" b="1" dirty="0" smtClean="0">
                <a:solidFill>
                  <a:srgbClr val="00FFFF"/>
                </a:solidFill>
              </a:rPr>
              <a:t> </a:t>
            </a:r>
            <a:r>
              <a:rPr lang="en-US" b="1" dirty="0" err="1" smtClean="0">
                <a:solidFill>
                  <a:srgbClr val="00FFFF"/>
                </a:solidFill>
              </a:rPr>
              <a:t>trí</a:t>
            </a:r>
            <a:r>
              <a:rPr lang="en-US" b="1" dirty="0" smtClean="0">
                <a:solidFill>
                  <a:srgbClr val="00FFFF"/>
                </a:solidFill>
              </a:rPr>
              <a:t> </a:t>
            </a:r>
            <a:r>
              <a:rPr lang="en-US" b="1" dirty="0" err="1" smtClean="0">
                <a:solidFill>
                  <a:srgbClr val="00FFFF"/>
                </a:solidFill>
              </a:rPr>
              <a:t>đo</a:t>
            </a:r>
            <a:endParaRPr lang="en-US" b="1" dirty="0" smtClean="0">
              <a:solidFill>
                <a:srgbClr val="00FFFF"/>
              </a:solidFill>
            </a:endParaRPr>
          </a:p>
          <a:p>
            <a:pPr eaLnBrk="1" hangingPunct="1">
              <a:buClr>
                <a:srgbClr val="00FFFF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800" dirty="0" smtClean="0"/>
              <a:t>Tai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trán</a:t>
            </a:r>
            <a:endParaRPr lang="en-US" sz="2800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4301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3013" name="Picture 5" descr="C:\Users\Administrator\Desktop\Anh TL\do nhiet do 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2209800"/>
            <a:ext cx="2465388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6" descr="C:\Users\Administrator\Desktop\Anh TL\118_img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09800"/>
            <a:ext cx="3352800" cy="333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8" descr="Kết quả hình ảnh cho đặt nhiệt kế hõm nác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4313238"/>
            <a:ext cx="3238500" cy="254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0175"/>
            <a:ext cx="8382000" cy="868363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err="1" smtClean="0">
                <a:solidFill>
                  <a:srgbClr val="FFFF00"/>
                </a:solidFill>
              </a:rPr>
              <a:t>Đo</a:t>
            </a:r>
            <a:r>
              <a:rPr lang="en-US" sz="4800" b="1" dirty="0" smtClean="0">
                <a:solidFill>
                  <a:srgbClr val="FFFF00"/>
                </a:solidFill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</a:rPr>
              <a:t>Nhiệt</a:t>
            </a:r>
            <a:r>
              <a:rPr lang="en-US" sz="4800" b="1" dirty="0" smtClean="0">
                <a:solidFill>
                  <a:srgbClr val="FFFF00"/>
                </a:solidFill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</a:rPr>
              <a:t>độ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763000" cy="6858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en-US" sz="3600" b="1" dirty="0" err="1" smtClean="0">
                <a:solidFill>
                  <a:srgbClr val="00FFFF"/>
                </a:solidFill>
              </a:rPr>
              <a:t>Dụng</a:t>
            </a:r>
            <a:r>
              <a:rPr lang="en-US" sz="3600" b="1" dirty="0" smtClean="0">
                <a:solidFill>
                  <a:srgbClr val="00FFFF"/>
                </a:solidFill>
              </a:rPr>
              <a:t> </a:t>
            </a:r>
            <a:r>
              <a:rPr lang="en-US" sz="3600" b="1" dirty="0" err="1" smtClean="0">
                <a:solidFill>
                  <a:srgbClr val="00FFFF"/>
                </a:solidFill>
              </a:rPr>
              <a:t>cụ</a:t>
            </a:r>
            <a:r>
              <a:rPr lang="en-US" sz="3600" b="1" dirty="0" smtClean="0">
                <a:solidFill>
                  <a:srgbClr val="00FFFF"/>
                </a:solidFill>
              </a:rPr>
              <a:t> </a:t>
            </a:r>
            <a:r>
              <a:rPr lang="en-US" sz="3600" b="1" dirty="0" err="1" smtClean="0">
                <a:solidFill>
                  <a:srgbClr val="00FFFF"/>
                </a:solidFill>
              </a:rPr>
              <a:t>đo</a:t>
            </a:r>
            <a:r>
              <a:rPr lang="en-US" sz="3600" b="1" dirty="0" smtClean="0">
                <a:solidFill>
                  <a:srgbClr val="00FFFF"/>
                </a:solidFill>
              </a:rPr>
              <a:t>:</a:t>
            </a:r>
            <a:endParaRPr lang="en-US" sz="3600" b="1" dirty="0" smtClean="0">
              <a:solidFill>
                <a:srgbClr val="00FFFF"/>
              </a:solidFill>
            </a:endParaRPr>
          </a:p>
        </p:txBody>
      </p:sp>
      <p:graphicFrame>
        <p:nvGraphicFramePr>
          <p:cNvPr id="34850" name="Group 34"/>
          <p:cNvGraphicFramePr>
            <a:graphicFrameLocks noGrp="1"/>
          </p:cNvGraphicFramePr>
          <p:nvPr/>
        </p:nvGraphicFramePr>
        <p:xfrm>
          <a:off x="228600" y="1854200"/>
          <a:ext cx="8763000" cy="4480560"/>
        </p:xfrm>
        <a:graphic>
          <a:graphicData uri="http://schemas.openxmlformats.org/drawingml/2006/table">
            <a:tbl>
              <a:tblPr/>
              <a:tblGrid>
                <a:gridCol w="3581400"/>
                <a:gridCol w="5181600"/>
              </a:tblGrid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Loại dụng cụ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69" marR="41469" marT="0" marB="0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 điểm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69" marR="41469" marT="0" marB="0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027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Nhiệt kế thủy ngân</a:t>
                      </a:r>
                    </a:p>
                  </a:txBody>
                  <a:tcPr marL="41469" marR="41469" marT="0" marB="0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250825" algn="l"/>
                        </a:tabLst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 gian cho kết quả: 10 – 15 phút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250825" algn="l"/>
                        </a:tabLst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Thông dụng, dễ kiếm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250825" algn="l"/>
                        </a:tabLst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Khó đọc kết quả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250825" algn="l"/>
                        </a:tabLst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 kết quả chính xác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250825" algn="l"/>
                        </a:tabLst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Dễ vỡ, gây nguy hiểm cho NB</a:t>
                      </a:r>
                    </a:p>
                  </a:txBody>
                  <a:tcPr marL="41469" marR="41469" marT="0" marB="0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592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 Nhiệt kế điện tử</a:t>
                      </a:r>
                    </a:p>
                  </a:txBody>
                  <a:tcPr marL="41469" marR="41469" marT="0" marB="0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250825" algn="l"/>
                        </a:tabLst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 gian cho kết quả: 1 – 3 phút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250825" algn="l"/>
                        </a:tabLst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Đắt tiền mua, khó kiếm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250825" algn="l"/>
                        </a:tabLst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Dễ đọc kết quả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250825" algn="l"/>
                        </a:tabLst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 kết quả chính xác</a:t>
                      </a:r>
                    </a:p>
                  </a:txBody>
                  <a:tcPr marL="41469" marR="41469" marT="0" marB="0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1762" name="Picture 4" descr="nhiet k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200400"/>
            <a:ext cx="32766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3" name="Picture 3" descr="nhiet ke 2"/>
          <p:cNvPicPr>
            <a:picLocks noChangeAspect="1" noChangeArrowheads="1"/>
          </p:cNvPicPr>
          <p:nvPr/>
        </p:nvPicPr>
        <p:blipFill>
          <a:blip r:embed="rId3"/>
          <a:srcRect l="3076" t="27223" r="6154" b="15785"/>
          <a:stretch>
            <a:fillRect/>
          </a:stretch>
        </p:blipFill>
        <p:spPr bwMode="auto">
          <a:xfrm>
            <a:off x="457200" y="5257800"/>
            <a:ext cx="32004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0175"/>
            <a:ext cx="8382000" cy="868363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err="1" smtClean="0">
                <a:solidFill>
                  <a:srgbClr val="FFFF00"/>
                </a:solidFill>
              </a:rPr>
              <a:t>Đo</a:t>
            </a:r>
            <a:r>
              <a:rPr lang="en-US" sz="4800" b="1" dirty="0" smtClean="0">
                <a:solidFill>
                  <a:srgbClr val="FFFF00"/>
                </a:solidFill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</a:rPr>
              <a:t>Nhiệt</a:t>
            </a:r>
            <a:r>
              <a:rPr lang="en-US" sz="4800" b="1" dirty="0" smtClean="0">
                <a:solidFill>
                  <a:srgbClr val="FFFF00"/>
                </a:solidFill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</a:rPr>
              <a:t>độ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763000" cy="685800"/>
          </a:xfrm>
        </p:spPr>
        <p:txBody>
          <a:bodyPr/>
          <a:lstStyle/>
          <a:p>
            <a:pPr algn="just" eaLnBrk="1" hangingPunct="1">
              <a:buNone/>
              <a:defRPr/>
            </a:pPr>
            <a:r>
              <a:rPr lang="en-US" sz="3600" b="1" dirty="0" err="1" smtClean="0">
                <a:solidFill>
                  <a:srgbClr val="00FFFF"/>
                </a:solidFill>
              </a:rPr>
              <a:t>Dụng</a:t>
            </a:r>
            <a:r>
              <a:rPr lang="en-US" sz="3600" b="1" dirty="0" smtClean="0">
                <a:solidFill>
                  <a:srgbClr val="00FFFF"/>
                </a:solidFill>
              </a:rPr>
              <a:t> </a:t>
            </a:r>
            <a:r>
              <a:rPr lang="en-US" sz="3600" b="1" dirty="0" err="1" smtClean="0">
                <a:solidFill>
                  <a:srgbClr val="00FFFF"/>
                </a:solidFill>
              </a:rPr>
              <a:t>cụ</a:t>
            </a:r>
            <a:r>
              <a:rPr lang="en-US" sz="3600" b="1" dirty="0" smtClean="0">
                <a:solidFill>
                  <a:srgbClr val="00FFFF"/>
                </a:solidFill>
              </a:rPr>
              <a:t> </a:t>
            </a:r>
            <a:r>
              <a:rPr lang="en-US" sz="3600" b="1" dirty="0" err="1" smtClean="0">
                <a:solidFill>
                  <a:srgbClr val="00FFFF"/>
                </a:solidFill>
              </a:rPr>
              <a:t>đo</a:t>
            </a:r>
            <a:r>
              <a:rPr lang="en-US" sz="3600" b="1" dirty="0" smtClean="0">
                <a:solidFill>
                  <a:srgbClr val="00FFFF"/>
                </a:solidFill>
              </a:rPr>
              <a:t>: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endParaRPr lang="en-US" sz="3600" b="1" dirty="0" smtClean="0">
              <a:solidFill>
                <a:srgbClr val="00FFFF"/>
              </a:solidFill>
            </a:endParaRPr>
          </a:p>
        </p:txBody>
      </p:sp>
      <p:graphicFrame>
        <p:nvGraphicFramePr>
          <p:cNvPr id="35870" name="Group 30"/>
          <p:cNvGraphicFramePr>
            <a:graphicFrameLocks noGrp="1"/>
          </p:cNvGraphicFramePr>
          <p:nvPr/>
        </p:nvGraphicFramePr>
        <p:xfrm>
          <a:off x="228600" y="1905000"/>
          <a:ext cx="8686800" cy="4495800"/>
        </p:xfrm>
        <a:graphic>
          <a:graphicData uri="http://schemas.openxmlformats.org/drawingml/2006/table">
            <a:tbl>
              <a:tblPr/>
              <a:tblGrid>
                <a:gridCol w="3140075"/>
                <a:gridCol w="5546725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Loại dụng cụ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1469" marR="41469" marT="0" marB="0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Đặc điểm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1469" marR="41469" marT="0" marB="0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980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kumimoji="0" 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3. Miếng dán ngoài da (hóa chất – dán trán)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1469" marR="41469" marT="0" marB="0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250825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Thời gian cho kết quả: 10 – 15 phút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250825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Không thông dụng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250825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Khó đọc kết quả (so sánh chỉ thị màu)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250825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Cho kết quả không chính xác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250825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Áp dụng khi các dụng cụ đo khác khó áp dụng (trẻ em)</a:t>
                      </a:r>
                    </a:p>
                  </a:txBody>
                  <a:tcPr marL="41469" marR="41469" marT="0" marB="0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062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kumimoji="0" 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4. 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Nhiệt kế tia laze</a:t>
                      </a:r>
                    </a:p>
                  </a:txBody>
                  <a:tcPr marL="41469" marR="41469" marT="0" marB="0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250825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Thời gian cho kết quả: 1 – 5 giây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250825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Đắt tiền mua, khó kiếm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250825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Dễ đọc kết quả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250825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Cho kết quả chính xác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250825" algn="l"/>
                        </a:tabLst>
                      </a:pPr>
                      <a:r>
                        <a:rPr kumimoji="0" 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Tốn kém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1469" marR="41469" marT="0" marB="0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2786" name="Picture 2" descr="nhiet ke dan 1"/>
          <p:cNvPicPr>
            <a:picLocks noChangeAspect="1" noChangeArrowheads="1"/>
          </p:cNvPicPr>
          <p:nvPr/>
        </p:nvPicPr>
        <p:blipFill>
          <a:blip r:embed="rId2"/>
          <a:srcRect r="11548"/>
          <a:stretch>
            <a:fillRect/>
          </a:stretch>
        </p:blipFill>
        <p:spPr bwMode="auto">
          <a:xfrm>
            <a:off x="381000" y="3352800"/>
            <a:ext cx="2743200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7" name="Picture 5" descr="nhiet ke 1"/>
          <p:cNvPicPr>
            <a:picLocks noChangeAspect="1" noChangeArrowheads="1"/>
          </p:cNvPicPr>
          <p:nvPr/>
        </p:nvPicPr>
        <p:blipFill>
          <a:blip r:embed="rId3"/>
          <a:srcRect t="24577" r="5957" b="26622"/>
          <a:stretch>
            <a:fillRect/>
          </a:stretch>
        </p:blipFill>
        <p:spPr bwMode="auto">
          <a:xfrm>
            <a:off x="457200" y="5181600"/>
            <a:ext cx="2743200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0175"/>
            <a:ext cx="8382000" cy="868363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err="1" smtClean="0">
                <a:solidFill>
                  <a:srgbClr val="FFFF00"/>
                </a:solidFill>
              </a:rPr>
              <a:t>Đếm</a:t>
            </a:r>
            <a:r>
              <a:rPr lang="en-US" sz="4800" b="1" dirty="0" smtClean="0">
                <a:solidFill>
                  <a:srgbClr val="FFFF00"/>
                </a:solidFill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</a:rPr>
              <a:t>mạch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763000" cy="6096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en-US" b="1" dirty="0" err="1" smtClean="0">
                <a:solidFill>
                  <a:srgbClr val="00FFFF"/>
                </a:solidFill>
              </a:rPr>
              <a:t>Vị</a:t>
            </a:r>
            <a:r>
              <a:rPr lang="en-US" b="1" dirty="0" smtClean="0">
                <a:solidFill>
                  <a:srgbClr val="00FFFF"/>
                </a:solidFill>
              </a:rPr>
              <a:t> </a:t>
            </a:r>
            <a:r>
              <a:rPr lang="en-US" b="1" dirty="0" err="1" smtClean="0">
                <a:solidFill>
                  <a:srgbClr val="00FFFF"/>
                </a:solidFill>
              </a:rPr>
              <a:t>trí</a:t>
            </a:r>
            <a:r>
              <a:rPr lang="en-US" b="1" dirty="0" smtClean="0">
                <a:solidFill>
                  <a:srgbClr val="00FFFF"/>
                </a:solidFill>
              </a:rPr>
              <a:t> </a:t>
            </a:r>
            <a:r>
              <a:rPr lang="en-US" b="1" dirty="0" err="1" smtClean="0">
                <a:solidFill>
                  <a:srgbClr val="00FFFF"/>
                </a:solidFill>
              </a:rPr>
              <a:t>bắt</a:t>
            </a:r>
            <a:r>
              <a:rPr lang="en-US" b="1" dirty="0" smtClean="0">
                <a:solidFill>
                  <a:srgbClr val="00FFFF"/>
                </a:solidFill>
              </a:rPr>
              <a:t> </a:t>
            </a:r>
            <a:r>
              <a:rPr lang="en-US" b="1" dirty="0" err="1" smtClean="0">
                <a:solidFill>
                  <a:srgbClr val="00FFFF"/>
                </a:solidFill>
              </a:rPr>
              <a:t>mạch</a:t>
            </a:r>
            <a:endParaRPr lang="en-US" b="1" dirty="0" smtClean="0">
              <a:solidFill>
                <a:srgbClr val="00FFFF"/>
              </a:solidFill>
            </a:endParaRP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61444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28600" y="2209800"/>
            <a:ext cx="4267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Yêu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cầu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SV: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85000"/>
              <a:buFont typeface="Wingdings" pitchFamily="2" charset="2"/>
              <a:buChar char="v"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Kể</a:t>
            </a: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các</a:t>
            </a: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vị</a:t>
            </a: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trí</a:t>
            </a: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bắt</a:t>
            </a: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mạch</a:t>
            </a: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và</a:t>
            </a: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mô</a:t>
            </a: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tả</a:t>
            </a: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các</a:t>
            </a: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vị</a:t>
            </a: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trí</a:t>
            </a: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ở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hình</a:t>
            </a: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vẽ</a:t>
            </a: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bên</a:t>
            </a: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?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5791200" y="1295399"/>
            <a:ext cx="3048000" cy="5181601"/>
            <a:chOff x="5791200" y="1295399"/>
            <a:chExt cx="3048000" cy="5181601"/>
          </a:xfrm>
        </p:grpSpPr>
        <p:pic>
          <p:nvPicPr>
            <p:cNvPr id="12" name="Picture 11" descr="Kết quả hình ảnh cho site count pulse"/>
            <p:cNvPicPr>
              <a:picLocks noChangeAspect="1" noChangeArrowheads="1"/>
            </p:cNvPicPr>
            <p:nvPr/>
          </p:nvPicPr>
          <p:blipFill>
            <a:blip r:embed="rId3"/>
            <a:srcRect l="25926" b="3713"/>
            <a:stretch>
              <a:fillRect/>
            </a:stretch>
          </p:blipFill>
          <p:spPr bwMode="auto">
            <a:xfrm>
              <a:off x="5791200" y="1295399"/>
              <a:ext cx="3048000" cy="5181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6"/>
            <p:cNvGrpSpPr/>
            <p:nvPr/>
          </p:nvGrpSpPr>
          <p:grpSpPr>
            <a:xfrm>
              <a:off x="5943600" y="1371600"/>
              <a:ext cx="533400" cy="4865132"/>
              <a:chOff x="5943600" y="1371600"/>
              <a:chExt cx="533400" cy="4865132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6096000" y="1371600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99"/>
                    </a:solidFill>
                  </a:rPr>
                  <a:t>1</a:t>
                </a:r>
                <a:endParaRPr lang="en-US" dirty="0">
                  <a:solidFill>
                    <a:srgbClr val="000099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019800" y="2167760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99"/>
                    </a:solidFill>
                  </a:rPr>
                  <a:t>2</a:t>
                </a:r>
                <a:endParaRPr lang="en-US" dirty="0">
                  <a:solidFill>
                    <a:srgbClr val="000099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019800" y="2590800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99"/>
                    </a:solidFill>
                  </a:rPr>
                  <a:t>3</a:t>
                </a:r>
                <a:endParaRPr lang="en-US" dirty="0">
                  <a:solidFill>
                    <a:srgbClr val="000099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943600" y="2940270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99"/>
                    </a:solidFill>
                  </a:rPr>
                  <a:t>4</a:t>
                </a:r>
                <a:endParaRPr lang="en-US" dirty="0">
                  <a:solidFill>
                    <a:srgbClr val="000099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943600" y="3505200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99"/>
                    </a:solidFill>
                  </a:rPr>
                  <a:t>5</a:t>
                </a:r>
                <a:endParaRPr lang="en-US" dirty="0">
                  <a:solidFill>
                    <a:srgbClr val="000099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943600" y="4267200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99"/>
                    </a:solidFill>
                  </a:rPr>
                  <a:t>6</a:t>
                </a:r>
                <a:endParaRPr lang="en-US" dirty="0">
                  <a:solidFill>
                    <a:srgbClr val="000099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943600" y="4800600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99"/>
                    </a:solidFill>
                  </a:rPr>
                  <a:t>7</a:t>
                </a:r>
                <a:endParaRPr lang="en-US" dirty="0">
                  <a:solidFill>
                    <a:srgbClr val="000099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943600" y="5257800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99"/>
                    </a:solidFill>
                  </a:rPr>
                  <a:t>8</a:t>
                </a:r>
                <a:endParaRPr lang="en-US" dirty="0">
                  <a:solidFill>
                    <a:srgbClr val="000099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943600" y="5867400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99"/>
                    </a:solidFill>
                  </a:rPr>
                  <a:t>9</a:t>
                </a:r>
                <a:endParaRPr lang="en-US" dirty="0">
                  <a:solidFill>
                    <a:srgbClr val="000099"/>
                  </a:solidFill>
                </a:endParaRPr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82000" cy="868363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err="1" smtClean="0">
                <a:solidFill>
                  <a:srgbClr val="FFFF00"/>
                </a:solidFill>
              </a:rPr>
              <a:t>Đếm</a:t>
            </a:r>
            <a:r>
              <a:rPr lang="en-US" sz="4800" b="1" dirty="0" smtClean="0">
                <a:solidFill>
                  <a:srgbClr val="FFFF00"/>
                </a:solidFill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</a:rPr>
              <a:t>mạch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763000" cy="6096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en-US" b="1" dirty="0" err="1" smtClean="0">
                <a:solidFill>
                  <a:srgbClr val="00FFFF"/>
                </a:solidFill>
              </a:rPr>
              <a:t>Vị</a:t>
            </a:r>
            <a:r>
              <a:rPr lang="en-US" b="1" dirty="0" smtClean="0">
                <a:solidFill>
                  <a:srgbClr val="00FFFF"/>
                </a:solidFill>
              </a:rPr>
              <a:t> </a:t>
            </a:r>
            <a:r>
              <a:rPr lang="en-US" b="1" dirty="0" err="1" smtClean="0">
                <a:solidFill>
                  <a:srgbClr val="00FFFF"/>
                </a:solidFill>
              </a:rPr>
              <a:t>trí</a:t>
            </a:r>
            <a:r>
              <a:rPr lang="en-US" b="1" dirty="0" smtClean="0">
                <a:solidFill>
                  <a:srgbClr val="00FFFF"/>
                </a:solidFill>
              </a:rPr>
              <a:t> </a:t>
            </a:r>
            <a:r>
              <a:rPr lang="en-US" b="1" dirty="0" err="1" smtClean="0">
                <a:solidFill>
                  <a:srgbClr val="00FFFF"/>
                </a:solidFill>
              </a:rPr>
              <a:t>bắt</a:t>
            </a:r>
            <a:r>
              <a:rPr lang="en-US" b="1" dirty="0" smtClean="0">
                <a:solidFill>
                  <a:srgbClr val="00FFFF"/>
                </a:solidFill>
              </a:rPr>
              <a:t> </a:t>
            </a:r>
            <a:r>
              <a:rPr lang="en-US" b="1" dirty="0" err="1" smtClean="0">
                <a:solidFill>
                  <a:srgbClr val="00FFFF"/>
                </a:solidFill>
              </a:rPr>
              <a:t>mạch</a:t>
            </a:r>
            <a:endParaRPr lang="en-US" b="1" dirty="0" smtClean="0">
              <a:solidFill>
                <a:srgbClr val="00FFFF"/>
              </a:solidFill>
            </a:endParaRP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61444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28600" y="2209800"/>
            <a:ext cx="4267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Yêu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cầu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SV: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lnSpc>
                <a:spcPct val="140000"/>
              </a:lnSpc>
              <a:spcBef>
                <a:spcPct val="20000"/>
              </a:spcBef>
              <a:buClr>
                <a:srgbClr val="00FFFF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800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Kể</a:t>
            </a: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các</a:t>
            </a: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vị</a:t>
            </a: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trí</a:t>
            </a: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bắt</a:t>
            </a: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mạch</a:t>
            </a: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và</a:t>
            </a: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mô</a:t>
            </a: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tả</a:t>
            </a: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các</a:t>
            </a: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vị</a:t>
            </a: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trí</a:t>
            </a: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ở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hình</a:t>
            </a: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vẽ</a:t>
            </a: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bên</a:t>
            </a: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27"/>
          <p:cNvGrpSpPr/>
          <p:nvPr/>
        </p:nvGrpSpPr>
        <p:grpSpPr>
          <a:xfrm>
            <a:off x="4419600" y="1295399"/>
            <a:ext cx="4419600" cy="5181601"/>
            <a:chOff x="4419600" y="1295399"/>
            <a:chExt cx="4419600" cy="5181601"/>
          </a:xfrm>
        </p:grpSpPr>
        <p:grpSp>
          <p:nvGrpSpPr>
            <p:cNvPr id="3" name="Group 17"/>
            <p:cNvGrpSpPr/>
            <p:nvPr/>
          </p:nvGrpSpPr>
          <p:grpSpPr>
            <a:xfrm>
              <a:off x="4419600" y="1295399"/>
              <a:ext cx="4419600" cy="5181601"/>
              <a:chOff x="4419600" y="1295399"/>
              <a:chExt cx="4419600" cy="5181601"/>
            </a:xfrm>
          </p:grpSpPr>
          <p:pic>
            <p:nvPicPr>
              <p:cNvPr id="61447" name="Picture 11" descr="Kết quả hình ảnh cho site count pulse"/>
              <p:cNvPicPr>
                <a:picLocks noChangeAspect="1" noChangeArrowheads="1"/>
              </p:cNvPicPr>
              <p:nvPr/>
            </p:nvPicPr>
            <p:blipFill>
              <a:blip r:embed="rId3"/>
              <a:srcRect l="-7407" b="3713"/>
              <a:stretch>
                <a:fillRect/>
              </a:stretch>
            </p:blipFill>
            <p:spPr bwMode="auto">
              <a:xfrm>
                <a:off x="4419600" y="1295399"/>
                <a:ext cx="4419600" cy="51816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" name="Group 16"/>
              <p:cNvGrpSpPr/>
              <p:nvPr/>
            </p:nvGrpSpPr>
            <p:grpSpPr>
              <a:xfrm>
                <a:off x="5943600" y="1371600"/>
                <a:ext cx="533400" cy="4865132"/>
                <a:chOff x="5943600" y="1371600"/>
                <a:chExt cx="533400" cy="4865132"/>
              </a:xfrm>
            </p:grpSpPr>
            <p:sp>
              <p:nvSpPr>
                <p:cNvPr id="7" name="TextBox 6"/>
                <p:cNvSpPr txBox="1"/>
                <p:nvPr/>
              </p:nvSpPr>
              <p:spPr>
                <a:xfrm>
                  <a:off x="6096000" y="1371600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0099"/>
                      </a:solidFill>
                    </a:rPr>
                    <a:t>1</a:t>
                  </a:r>
                  <a:endParaRPr lang="en-US" dirty="0">
                    <a:solidFill>
                      <a:srgbClr val="000099"/>
                    </a:solidFill>
                  </a:endParaRP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6019800" y="2167760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0099"/>
                      </a:solidFill>
                    </a:rPr>
                    <a:t>2</a:t>
                  </a:r>
                  <a:endParaRPr lang="en-US" dirty="0">
                    <a:solidFill>
                      <a:srgbClr val="000099"/>
                    </a:solidFill>
                  </a:endParaRP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6019800" y="2590800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0099"/>
                      </a:solidFill>
                    </a:rPr>
                    <a:t>3</a:t>
                  </a:r>
                  <a:endParaRPr lang="en-US" dirty="0">
                    <a:solidFill>
                      <a:srgbClr val="000099"/>
                    </a:solidFill>
                  </a:endParaRP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5943600" y="2940270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0099"/>
                      </a:solidFill>
                    </a:rPr>
                    <a:t>4</a:t>
                  </a:r>
                  <a:endParaRPr lang="en-US" dirty="0">
                    <a:solidFill>
                      <a:srgbClr val="000099"/>
                    </a:solidFill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5943600" y="3505200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0099"/>
                      </a:solidFill>
                    </a:rPr>
                    <a:t>5</a:t>
                  </a:r>
                  <a:endParaRPr lang="en-US" dirty="0">
                    <a:solidFill>
                      <a:srgbClr val="000099"/>
                    </a:solidFill>
                  </a:endParaRP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5943600" y="4267200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0099"/>
                      </a:solidFill>
                    </a:rPr>
                    <a:t>6</a:t>
                  </a:r>
                  <a:endParaRPr lang="en-US" dirty="0">
                    <a:solidFill>
                      <a:srgbClr val="000099"/>
                    </a:solidFill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943600" y="4800600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0099"/>
                      </a:solidFill>
                    </a:rPr>
                    <a:t>7</a:t>
                  </a:r>
                  <a:endParaRPr lang="en-US" dirty="0">
                    <a:solidFill>
                      <a:srgbClr val="000099"/>
                    </a:solidFill>
                  </a:endParaRP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5943600" y="5257800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0099"/>
                      </a:solidFill>
                    </a:rPr>
                    <a:t>8</a:t>
                  </a:r>
                  <a:endParaRPr lang="en-US" dirty="0">
                    <a:solidFill>
                      <a:srgbClr val="000099"/>
                    </a:solidFill>
                  </a:endParaRP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5943600" y="5867400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0099"/>
                      </a:solidFill>
                    </a:rPr>
                    <a:t>9</a:t>
                  </a:r>
                  <a:endParaRPr lang="en-US" dirty="0">
                    <a:solidFill>
                      <a:srgbClr val="000099"/>
                    </a:solidFill>
                  </a:endParaRPr>
                </a:p>
              </p:txBody>
            </p:sp>
          </p:grpSp>
        </p:grpSp>
        <p:sp>
          <p:nvSpPr>
            <p:cNvPr id="19" name="Rectangle 18"/>
            <p:cNvSpPr/>
            <p:nvPr/>
          </p:nvSpPr>
          <p:spPr bwMode="auto">
            <a:xfrm>
              <a:off x="4724400" y="1371600"/>
              <a:ext cx="13716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000099"/>
                  </a:solidFill>
                  <a:latin typeface="Arial" charset="0"/>
                </a:rPr>
                <a:t>ĐM </a:t>
              </a:r>
              <a:r>
                <a:rPr lang="en-US" sz="1200" b="1" dirty="0" err="1" smtClean="0">
                  <a:solidFill>
                    <a:srgbClr val="000099"/>
                  </a:solidFill>
                  <a:latin typeface="Arial" charset="0"/>
                </a:rPr>
                <a:t>Thái</a:t>
              </a:r>
              <a:r>
                <a:rPr lang="en-US" sz="1200" b="1" dirty="0" smtClean="0">
                  <a:solidFill>
                    <a:srgbClr val="000099"/>
                  </a:solidFill>
                  <a:latin typeface="Arial" charset="0"/>
                </a:rPr>
                <a:t> </a:t>
              </a:r>
              <a:r>
                <a:rPr lang="en-US" sz="1200" b="1" dirty="0" err="1" smtClean="0">
                  <a:solidFill>
                    <a:srgbClr val="000099"/>
                  </a:solidFill>
                  <a:latin typeface="Arial" charset="0"/>
                </a:rPr>
                <a:t>dương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4724400" y="2209800"/>
              <a:ext cx="13716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000099"/>
                  </a:solidFill>
                  <a:latin typeface="Arial" charset="0"/>
                </a:rPr>
                <a:t>ĐM </a:t>
              </a:r>
              <a:r>
                <a:rPr lang="en-US" sz="1200" b="1" dirty="0" err="1" smtClean="0">
                  <a:solidFill>
                    <a:srgbClr val="000099"/>
                  </a:solidFill>
                  <a:latin typeface="Arial" charset="0"/>
                </a:rPr>
                <a:t>Mặt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4727030" y="2645980"/>
              <a:ext cx="13716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000099"/>
                  </a:solidFill>
                  <a:latin typeface="Arial" charset="0"/>
                </a:rPr>
                <a:t>ĐM </a:t>
              </a:r>
              <a:r>
                <a:rPr lang="en-US" sz="1200" b="1" dirty="0" err="1" smtClean="0">
                  <a:solidFill>
                    <a:srgbClr val="000099"/>
                  </a:solidFill>
                  <a:latin typeface="Arial" charset="0"/>
                </a:rPr>
                <a:t>Cảnh</a:t>
              </a:r>
              <a:r>
                <a:rPr lang="en-US" sz="1200" b="1" dirty="0" smtClean="0">
                  <a:solidFill>
                    <a:srgbClr val="000099"/>
                  </a:solidFill>
                  <a:latin typeface="Arial" charset="0"/>
                </a:rPr>
                <a:t> </a:t>
              </a:r>
              <a:r>
                <a:rPr lang="en-US" sz="1200" b="1" dirty="0" err="1" smtClean="0">
                  <a:solidFill>
                    <a:srgbClr val="000099"/>
                  </a:solidFill>
                  <a:latin typeface="Arial" charset="0"/>
                </a:rPr>
                <a:t>ngoài</a:t>
              </a:r>
              <a:r>
                <a:rPr lang="en-US" sz="1200" b="1" dirty="0" smtClean="0">
                  <a:solidFill>
                    <a:srgbClr val="000099"/>
                  </a:solidFill>
                  <a:latin typeface="Arial" charset="0"/>
                </a:rPr>
                <a:t>  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800600" y="2987570"/>
              <a:ext cx="12192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000099"/>
                  </a:solidFill>
                  <a:latin typeface="Arial" charset="0"/>
                </a:rPr>
                <a:t>ĐM </a:t>
              </a:r>
              <a:r>
                <a:rPr lang="en-US" sz="1200" b="1" dirty="0" err="1" smtClean="0">
                  <a:solidFill>
                    <a:srgbClr val="000099"/>
                  </a:solidFill>
                  <a:latin typeface="Arial" charset="0"/>
                </a:rPr>
                <a:t>Khuỷu</a:t>
              </a:r>
              <a:r>
                <a:rPr lang="en-US" sz="1200" b="1" dirty="0" smtClean="0">
                  <a:solidFill>
                    <a:srgbClr val="000099"/>
                  </a:solidFill>
                  <a:latin typeface="Arial" charset="0"/>
                </a:rPr>
                <a:t> </a:t>
              </a:r>
              <a:r>
                <a:rPr lang="en-US" sz="1200" b="1" dirty="0" err="1" smtClean="0">
                  <a:solidFill>
                    <a:srgbClr val="000099"/>
                  </a:solidFill>
                  <a:latin typeface="Arial" charset="0"/>
                </a:rPr>
                <a:t>tay</a:t>
              </a:r>
              <a:r>
                <a:rPr lang="en-US" sz="1200" b="1" dirty="0" smtClean="0">
                  <a:solidFill>
                    <a:srgbClr val="000099"/>
                  </a:solidFill>
                  <a:latin typeface="Arial" charset="0"/>
                </a:rPr>
                <a:t>  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4755930" y="3584030"/>
              <a:ext cx="122971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000099"/>
                  </a:solidFill>
                  <a:latin typeface="Arial" charset="0"/>
                </a:rPr>
                <a:t>ĐM Quay  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4800600" y="4322380"/>
              <a:ext cx="12192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000099"/>
                  </a:solidFill>
                  <a:latin typeface="Arial" charset="0"/>
                </a:rPr>
                <a:t>ĐM </a:t>
              </a:r>
              <a:r>
                <a:rPr lang="en-US" sz="1200" b="1" dirty="0" err="1" smtClean="0">
                  <a:solidFill>
                    <a:srgbClr val="000099"/>
                  </a:solidFill>
                  <a:latin typeface="Arial" charset="0"/>
                </a:rPr>
                <a:t>Bẹn</a:t>
              </a:r>
              <a:r>
                <a:rPr lang="en-US" sz="1200" b="1" dirty="0" smtClean="0">
                  <a:solidFill>
                    <a:srgbClr val="000099"/>
                  </a:solidFill>
                  <a:latin typeface="Arial" charset="0"/>
                </a:rPr>
                <a:t>  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4779580" y="4824250"/>
              <a:ext cx="12192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000099"/>
                  </a:solidFill>
                  <a:latin typeface="Arial" charset="0"/>
                </a:rPr>
                <a:t>ĐM </a:t>
              </a:r>
              <a:r>
                <a:rPr lang="en-US" sz="1200" b="1" dirty="0" err="1" smtClean="0">
                  <a:solidFill>
                    <a:srgbClr val="000099"/>
                  </a:solidFill>
                  <a:latin typeface="Arial" charset="0"/>
                </a:rPr>
                <a:t>Khoeo</a:t>
              </a:r>
              <a:r>
                <a:rPr lang="en-US" sz="1200" b="1" dirty="0" smtClean="0">
                  <a:solidFill>
                    <a:srgbClr val="000099"/>
                  </a:solidFill>
                  <a:latin typeface="Arial" charset="0"/>
                </a:rPr>
                <a:t>  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769070" y="5284080"/>
              <a:ext cx="1219200" cy="44406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000099"/>
                  </a:solidFill>
                  <a:latin typeface="Arial" charset="0"/>
                </a:rPr>
                <a:t>ĐM 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1" dirty="0" err="1" smtClean="0">
                  <a:solidFill>
                    <a:srgbClr val="000099"/>
                  </a:solidFill>
                  <a:latin typeface="Arial" charset="0"/>
                </a:rPr>
                <a:t>Mắt</a:t>
              </a:r>
              <a:r>
                <a:rPr lang="en-US" sz="1200" b="1" dirty="0" smtClean="0">
                  <a:solidFill>
                    <a:srgbClr val="000099"/>
                  </a:solidFill>
                  <a:latin typeface="Arial" charset="0"/>
                </a:rPr>
                <a:t> </a:t>
              </a:r>
              <a:r>
                <a:rPr lang="en-US" sz="1200" b="1" dirty="0" err="1" smtClean="0">
                  <a:solidFill>
                    <a:srgbClr val="000099"/>
                  </a:solidFill>
                  <a:latin typeface="Arial" charset="0"/>
                </a:rPr>
                <a:t>cá</a:t>
              </a:r>
              <a:r>
                <a:rPr lang="en-US" sz="1200" b="1" dirty="0" smtClean="0">
                  <a:solidFill>
                    <a:srgbClr val="000099"/>
                  </a:solidFill>
                  <a:latin typeface="Arial" charset="0"/>
                </a:rPr>
                <a:t> </a:t>
              </a:r>
              <a:r>
                <a:rPr lang="en-US" sz="1200" b="1" dirty="0" err="1" smtClean="0">
                  <a:solidFill>
                    <a:srgbClr val="000099"/>
                  </a:solidFill>
                  <a:latin typeface="Arial" charset="0"/>
                </a:rPr>
                <a:t>trong</a:t>
              </a:r>
              <a:r>
                <a:rPr lang="en-US" sz="1200" b="1" dirty="0" smtClean="0">
                  <a:solidFill>
                    <a:srgbClr val="000099"/>
                  </a:solidFill>
                  <a:latin typeface="Arial" charset="0"/>
                </a:rPr>
                <a:t>  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4724400" y="5956740"/>
              <a:ext cx="1219200" cy="36786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000099"/>
                  </a:solidFill>
                  <a:latin typeface="Arial" charset="0"/>
                </a:rPr>
                <a:t>ĐM </a:t>
              </a:r>
            </a:p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000099"/>
                  </a:solidFill>
                  <a:latin typeface="Arial" charset="0"/>
                </a:rPr>
                <a:t>Mu </a:t>
              </a:r>
              <a:r>
                <a:rPr lang="en-US" sz="1200" b="1" dirty="0" err="1" smtClean="0">
                  <a:solidFill>
                    <a:srgbClr val="000099"/>
                  </a:solidFill>
                  <a:latin typeface="Arial" charset="0"/>
                </a:rPr>
                <a:t>bàn</a:t>
              </a:r>
              <a:r>
                <a:rPr lang="en-US" sz="1200" b="1" dirty="0" smtClean="0">
                  <a:solidFill>
                    <a:srgbClr val="000099"/>
                  </a:solidFill>
                  <a:latin typeface="Arial" charset="0"/>
                </a:rPr>
                <a:t> </a:t>
              </a:r>
              <a:r>
                <a:rPr lang="en-US" sz="1200" b="1" dirty="0" err="1" smtClean="0">
                  <a:solidFill>
                    <a:srgbClr val="000099"/>
                  </a:solidFill>
                  <a:latin typeface="Arial" charset="0"/>
                </a:rPr>
                <a:t>chân</a:t>
              </a:r>
              <a:r>
                <a:rPr lang="en-US" sz="1200" b="1" dirty="0" smtClean="0">
                  <a:solidFill>
                    <a:srgbClr val="000099"/>
                  </a:solidFill>
                  <a:latin typeface="Arial" charset="0"/>
                </a:rPr>
                <a:t>  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0175"/>
            <a:ext cx="8382000" cy="868363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err="1" smtClean="0">
                <a:solidFill>
                  <a:srgbClr val="FFFF00"/>
                </a:solidFill>
              </a:rPr>
              <a:t>Đo</a:t>
            </a:r>
            <a:r>
              <a:rPr lang="en-US" sz="4800" b="1" dirty="0" smtClean="0">
                <a:solidFill>
                  <a:srgbClr val="FFFF00"/>
                </a:solidFill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</a:rPr>
              <a:t>Huyết</a:t>
            </a:r>
            <a:r>
              <a:rPr lang="en-US" sz="4800" b="1" dirty="0" smtClean="0">
                <a:solidFill>
                  <a:srgbClr val="FFFF00"/>
                </a:solidFill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</a:rPr>
              <a:t>áp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763000" cy="28956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en-US" b="1" smtClean="0">
                <a:solidFill>
                  <a:srgbClr val="00FFFF"/>
                </a:solidFill>
              </a:rPr>
              <a:t>- Vị trí đo:</a:t>
            </a:r>
          </a:p>
          <a:p>
            <a:pPr eaLnBrk="1" hangingPunct="1">
              <a:buClr>
                <a:srgbClr val="00FFFF"/>
              </a:buClr>
              <a:buSzPct val="85000"/>
              <a:buFont typeface="Wingdings" pitchFamily="2" charset="2"/>
              <a:buChar char="v"/>
              <a:defRPr/>
            </a:pPr>
            <a:r>
              <a:rPr lang="en-AU" sz="2800" smtClean="0"/>
              <a:t>Đo ở cánh tay</a:t>
            </a:r>
            <a:endParaRPr lang="en-US" sz="2800" smtClean="0"/>
          </a:p>
          <a:p>
            <a:pPr eaLnBrk="1" hangingPunct="1">
              <a:buClr>
                <a:srgbClr val="00FFFF"/>
              </a:buClr>
              <a:buSzPct val="85000"/>
              <a:buFont typeface="Wingdings" pitchFamily="2" charset="2"/>
              <a:buChar char="v"/>
              <a:defRPr/>
            </a:pPr>
            <a:r>
              <a:rPr lang="en-AU" sz="2800" smtClean="0"/>
              <a:t>Đo ở cổ tay</a:t>
            </a:r>
            <a:endParaRPr lang="en-US" sz="2800" smtClean="0"/>
          </a:p>
          <a:p>
            <a:pPr eaLnBrk="1" hangingPunct="1">
              <a:buClr>
                <a:srgbClr val="00FFFF"/>
              </a:buClr>
              <a:buSzPct val="85000"/>
              <a:buFont typeface="Wingdings" pitchFamily="2" charset="2"/>
              <a:buChar char="v"/>
              <a:defRPr/>
            </a:pPr>
            <a:r>
              <a:rPr lang="en-AU" sz="2800" smtClean="0"/>
              <a:t>Đo ở đùi</a:t>
            </a:r>
            <a:endParaRPr lang="en-US" sz="2800" smtClean="0"/>
          </a:p>
          <a:p>
            <a:pPr eaLnBrk="1" hangingPunct="1">
              <a:buClr>
                <a:srgbClr val="00FFFF"/>
              </a:buClr>
              <a:buSzPct val="85000"/>
              <a:buFont typeface="Wingdings" pitchFamily="2" charset="2"/>
              <a:buChar char="v"/>
              <a:defRPr/>
            </a:pPr>
            <a:r>
              <a:rPr lang="en-AU" sz="2800" smtClean="0"/>
              <a:t>Ngoài ra có thể đo HA trong lòng động mạch</a:t>
            </a:r>
            <a:endParaRPr lang="en-US" sz="2800" smtClean="0"/>
          </a:p>
          <a:p>
            <a:pPr algn="just" eaLnBrk="1" hangingPunct="1">
              <a:defRPr/>
            </a:pPr>
            <a:endParaRPr lang="en-US" sz="28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  <p:sp>
        <p:nvSpPr>
          <p:cNvPr id="71684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71685" name="Picture 2" descr="C:\Users\Administrator\Desktop\Anh TL\may-do-huyet-ap-co-tay-terumo1334286240.jpg"/>
          <p:cNvPicPr>
            <a:picLocks noChangeAspect="1" noChangeArrowheads="1"/>
          </p:cNvPicPr>
          <p:nvPr/>
        </p:nvPicPr>
        <p:blipFill>
          <a:blip r:embed="rId2"/>
          <a:srcRect l="18605" r="11627"/>
          <a:stretch>
            <a:fillRect/>
          </a:stretch>
        </p:blipFill>
        <p:spPr bwMode="auto">
          <a:xfrm>
            <a:off x="4876800" y="3886200"/>
            <a:ext cx="2286000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6" name="Picture 3" descr="C:\Users\Administrator\Desktop\Anh TL\do huyet ap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886200"/>
            <a:ext cx="3124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0175"/>
            <a:ext cx="8382000" cy="868363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err="1" smtClean="0">
                <a:solidFill>
                  <a:srgbClr val="FFFF00"/>
                </a:solidFill>
              </a:rPr>
              <a:t>Đo</a:t>
            </a:r>
            <a:r>
              <a:rPr lang="en-US" sz="4800" b="1" dirty="0" smtClean="0">
                <a:solidFill>
                  <a:srgbClr val="FFFF00"/>
                </a:solidFill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</a:rPr>
              <a:t>Huyết</a:t>
            </a:r>
            <a:r>
              <a:rPr lang="en-US" sz="4800" b="1" dirty="0" smtClean="0">
                <a:solidFill>
                  <a:srgbClr val="FFFF00"/>
                </a:solidFill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</a:rPr>
              <a:t>áp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763000" cy="28956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en-US" b="1" dirty="0" err="1" smtClean="0">
                <a:solidFill>
                  <a:srgbClr val="00FFFF"/>
                </a:solidFill>
              </a:rPr>
              <a:t>Dụng</a:t>
            </a:r>
            <a:r>
              <a:rPr lang="en-US" b="1" dirty="0" smtClean="0">
                <a:solidFill>
                  <a:srgbClr val="00FFFF"/>
                </a:solidFill>
              </a:rPr>
              <a:t> </a:t>
            </a:r>
            <a:r>
              <a:rPr lang="en-US" b="1" dirty="0" err="1" smtClean="0">
                <a:solidFill>
                  <a:srgbClr val="00FFFF"/>
                </a:solidFill>
              </a:rPr>
              <a:t>cụ</a:t>
            </a:r>
            <a:r>
              <a:rPr lang="en-US" b="1" dirty="0" smtClean="0">
                <a:solidFill>
                  <a:srgbClr val="00FFFF"/>
                </a:solidFill>
              </a:rPr>
              <a:t> </a:t>
            </a:r>
            <a:r>
              <a:rPr lang="en-US" b="1" dirty="0" err="1" smtClean="0">
                <a:solidFill>
                  <a:srgbClr val="00FFFF"/>
                </a:solidFill>
              </a:rPr>
              <a:t>đo</a:t>
            </a:r>
            <a:r>
              <a:rPr lang="en-US" b="1" dirty="0" smtClean="0">
                <a:solidFill>
                  <a:srgbClr val="00FFFF"/>
                </a:solidFill>
              </a:rPr>
              <a:t> HA</a:t>
            </a:r>
          </a:p>
          <a:p>
            <a:pPr eaLnBrk="1" hangingPunct="1">
              <a:buClr>
                <a:srgbClr val="00FFFF"/>
              </a:buClr>
              <a:buSzPct val="85000"/>
              <a:buFont typeface="Wingdings" pitchFamily="2" charset="2"/>
              <a:buChar char="v"/>
              <a:defRPr/>
            </a:pPr>
            <a:r>
              <a:rPr lang="en-AU" sz="2800" dirty="0" err="1" smtClean="0"/>
              <a:t>Dụng</a:t>
            </a:r>
            <a:r>
              <a:rPr lang="en-AU" sz="2800" dirty="0" smtClean="0"/>
              <a:t> </a:t>
            </a:r>
            <a:r>
              <a:rPr lang="en-AU" sz="2800" dirty="0" err="1" smtClean="0"/>
              <a:t>cụ</a:t>
            </a:r>
            <a:r>
              <a:rPr lang="en-AU" sz="2800" dirty="0" smtClean="0"/>
              <a:t> </a:t>
            </a:r>
            <a:r>
              <a:rPr lang="en-AU" sz="2800" dirty="0" err="1" smtClean="0"/>
              <a:t>đo</a:t>
            </a:r>
            <a:r>
              <a:rPr lang="en-AU" sz="2800" dirty="0" smtClean="0"/>
              <a:t> </a:t>
            </a:r>
            <a:r>
              <a:rPr lang="en-AU" sz="2800" dirty="0" err="1" smtClean="0"/>
              <a:t>huyết</a:t>
            </a:r>
            <a:r>
              <a:rPr lang="en-AU" sz="2800" dirty="0" smtClean="0"/>
              <a:t> </a:t>
            </a:r>
            <a:r>
              <a:rPr lang="en-AU" sz="2800" dirty="0" err="1" smtClean="0"/>
              <a:t>áp</a:t>
            </a:r>
            <a:r>
              <a:rPr lang="en-AU" sz="2800" dirty="0" smtClean="0"/>
              <a:t>: </a:t>
            </a:r>
            <a:r>
              <a:rPr lang="en-AU" sz="2800" dirty="0" err="1" smtClean="0"/>
              <a:t>huyết</a:t>
            </a:r>
            <a:r>
              <a:rPr lang="en-AU" sz="2800" dirty="0" smtClean="0"/>
              <a:t> </a:t>
            </a:r>
            <a:r>
              <a:rPr lang="en-AU" sz="2800" dirty="0" err="1" smtClean="0"/>
              <a:t>áp</a:t>
            </a:r>
            <a:r>
              <a:rPr lang="en-AU" sz="2800" dirty="0" smtClean="0"/>
              <a:t> </a:t>
            </a:r>
            <a:r>
              <a:rPr lang="en-AU" sz="2800" dirty="0" err="1" smtClean="0"/>
              <a:t>kế</a:t>
            </a:r>
            <a:r>
              <a:rPr lang="en-AU" sz="2800" dirty="0" smtClean="0"/>
              <a:t>:</a:t>
            </a:r>
            <a:endParaRPr lang="en-US" sz="2800" dirty="0" smtClean="0"/>
          </a:p>
          <a:p>
            <a:pPr lvl="1" eaLnBrk="1" hangingPunct="1">
              <a:defRPr/>
            </a:pPr>
            <a:r>
              <a:rPr lang="en-AU" sz="2400" dirty="0" err="1" smtClean="0">
                <a:solidFill>
                  <a:srgbClr val="FFFF00"/>
                </a:solidFill>
              </a:rPr>
              <a:t>Huyết</a:t>
            </a:r>
            <a:r>
              <a:rPr lang="en-AU" sz="2400" dirty="0" smtClean="0">
                <a:solidFill>
                  <a:srgbClr val="FFFF00"/>
                </a:solidFill>
              </a:rPr>
              <a:t> </a:t>
            </a:r>
            <a:r>
              <a:rPr lang="en-AU" sz="2400" dirty="0" err="1" smtClean="0">
                <a:solidFill>
                  <a:srgbClr val="FFFF00"/>
                </a:solidFill>
              </a:rPr>
              <a:t>áp</a:t>
            </a:r>
            <a:r>
              <a:rPr lang="en-AU" sz="2400" dirty="0" smtClean="0">
                <a:solidFill>
                  <a:srgbClr val="FFFF00"/>
                </a:solidFill>
              </a:rPr>
              <a:t> </a:t>
            </a:r>
            <a:r>
              <a:rPr lang="en-AU" sz="2400" dirty="0" err="1" smtClean="0">
                <a:solidFill>
                  <a:srgbClr val="FFFF00"/>
                </a:solidFill>
              </a:rPr>
              <a:t>đồng</a:t>
            </a:r>
            <a:r>
              <a:rPr lang="en-AU" sz="2400" dirty="0" smtClean="0">
                <a:solidFill>
                  <a:srgbClr val="FFFF00"/>
                </a:solidFill>
              </a:rPr>
              <a:t> </a:t>
            </a:r>
            <a:r>
              <a:rPr lang="en-AU" sz="2400" dirty="0" err="1" smtClean="0">
                <a:solidFill>
                  <a:srgbClr val="FFFF00"/>
                </a:solidFill>
              </a:rPr>
              <a:t>hồ</a:t>
            </a:r>
            <a:endParaRPr lang="en-US" sz="2400" dirty="0" smtClean="0">
              <a:solidFill>
                <a:srgbClr val="FFFF00"/>
              </a:solidFill>
            </a:endParaRPr>
          </a:p>
          <a:p>
            <a:pPr lvl="1" eaLnBrk="1" hangingPunct="1">
              <a:defRPr/>
            </a:pPr>
            <a:r>
              <a:rPr lang="en-AU" sz="2400" dirty="0" err="1" smtClean="0">
                <a:solidFill>
                  <a:srgbClr val="FFFF00"/>
                </a:solidFill>
              </a:rPr>
              <a:t>Huyết</a:t>
            </a:r>
            <a:r>
              <a:rPr lang="en-AU" sz="2400" dirty="0" smtClean="0">
                <a:solidFill>
                  <a:srgbClr val="FFFF00"/>
                </a:solidFill>
              </a:rPr>
              <a:t> </a:t>
            </a:r>
            <a:r>
              <a:rPr lang="en-AU" sz="2400" dirty="0" err="1" smtClean="0">
                <a:solidFill>
                  <a:srgbClr val="FFFF00"/>
                </a:solidFill>
              </a:rPr>
              <a:t>áp</a:t>
            </a:r>
            <a:r>
              <a:rPr lang="en-AU" sz="2400" dirty="0" smtClean="0">
                <a:solidFill>
                  <a:srgbClr val="FFFF00"/>
                </a:solidFill>
              </a:rPr>
              <a:t> </a:t>
            </a:r>
            <a:r>
              <a:rPr lang="en-AU" sz="2400" dirty="0" err="1" smtClean="0">
                <a:solidFill>
                  <a:srgbClr val="FFFF00"/>
                </a:solidFill>
              </a:rPr>
              <a:t>thủy</a:t>
            </a:r>
            <a:r>
              <a:rPr lang="en-AU" sz="2400" dirty="0" smtClean="0">
                <a:solidFill>
                  <a:srgbClr val="FFFF00"/>
                </a:solidFill>
              </a:rPr>
              <a:t> </a:t>
            </a:r>
            <a:r>
              <a:rPr lang="en-AU" sz="2400" dirty="0" err="1" smtClean="0">
                <a:solidFill>
                  <a:srgbClr val="FFFF00"/>
                </a:solidFill>
              </a:rPr>
              <a:t>ngân</a:t>
            </a:r>
            <a:endParaRPr lang="en-US" sz="2400" dirty="0" smtClean="0">
              <a:solidFill>
                <a:srgbClr val="FFFF00"/>
              </a:solidFill>
            </a:endParaRPr>
          </a:p>
          <a:p>
            <a:pPr lvl="1" eaLnBrk="1" hangingPunct="1">
              <a:defRPr/>
            </a:pPr>
            <a:r>
              <a:rPr lang="en-AU" sz="2400" dirty="0" err="1" smtClean="0">
                <a:solidFill>
                  <a:srgbClr val="FFFF00"/>
                </a:solidFill>
              </a:rPr>
              <a:t>Huyết</a:t>
            </a:r>
            <a:r>
              <a:rPr lang="en-AU" sz="2400" dirty="0" smtClean="0">
                <a:solidFill>
                  <a:srgbClr val="FFFF00"/>
                </a:solidFill>
              </a:rPr>
              <a:t> </a:t>
            </a:r>
            <a:r>
              <a:rPr lang="en-AU" sz="2400" dirty="0" err="1" smtClean="0">
                <a:solidFill>
                  <a:srgbClr val="FFFF00"/>
                </a:solidFill>
              </a:rPr>
              <a:t>áp</a:t>
            </a:r>
            <a:r>
              <a:rPr lang="en-AU" sz="2400" dirty="0" smtClean="0">
                <a:solidFill>
                  <a:srgbClr val="FFFF00"/>
                </a:solidFill>
              </a:rPr>
              <a:t> </a:t>
            </a:r>
            <a:r>
              <a:rPr lang="en-AU" sz="2400" dirty="0" err="1" smtClean="0">
                <a:solidFill>
                  <a:srgbClr val="FFFF00"/>
                </a:solidFill>
              </a:rPr>
              <a:t>điện</a:t>
            </a:r>
            <a:r>
              <a:rPr lang="en-AU" sz="2400" dirty="0" smtClean="0">
                <a:solidFill>
                  <a:srgbClr val="FFFF00"/>
                </a:solidFill>
              </a:rPr>
              <a:t> </a:t>
            </a:r>
            <a:r>
              <a:rPr lang="en-AU" sz="2400" dirty="0" err="1" smtClean="0">
                <a:solidFill>
                  <a:srgbClr val="FFFF00"/>
                </a:solidFill>
              </a:rPr>
              <a:t>tử</a:t>
            </a:r>
            <a:endParaRPr lang="en-US" sz="2400" dirty="0" smtClean="0">
              <a:solidFill>
                <a:srgbClr val="FFFF00"/>
              </a:solidFill>
            </a:endParaRPr>
          </a:p>
          <a:p>
            <a:pPr lvl="1" eaLnBrk="1" hangingPunct="1">
              <a:defRPr/>
            </a:pPr>
            <a:r>
              <a:rPr lang="en-AU" sz="2400" dirty="0" err="1" smtClean="0">
                <a:solidFill>
                  <a:srgbClr val="FFFF00"/>
                </a:solidFill>
              </a:rPr>
              <a:t>Huyết</a:t>
            </a:r>
            <a:r>
              <a:rPr lang="en-AU" sz="2400" dirty="0" smtClean="0">
                <a:solidFill>
                  <a:srgbClr val="FFFF00"/>
                </a:solidFill>
              </a:rPr>
              <a:t> </a:t>
            </a:r>
            <a:r>
              <a:rPr lang="en-AU" sz="2400" dirty="0" err="1" smtClean="0">
                <a:solidFill>
                  <a:srgbClr val="FFFF00"/>
                </a:solidFill>
              </a:rPr>
              <a:t>áp</a:t>
            </a:r>
            <a:r>
              <a:rPr lang="en-AU" sz="2400" dirty="0" smtClean="0">
                <a:solidFill>
                  <a:srgbClr val="FFFF00"/>
                </a:solidFill>
              </a:rPr>
              <a:t> </a:t>
            </a:r>
            <a:r>
              <a:rPr lang="en-AU" sz="2400" dirty="0" err="1" smtClean="0">
                <a:solidFill>
                  <a:srgbClr val="FFFF00"/>
                </a:solidFill>
              </a:rPr>
              <a:t>bán</a:t>
            </a:r>
            <a:r>
              <a:rPr lang="en-AU" sz="2400" dirty="0" smtClean="0">
                <a:solidFill>
                  <a:srgbClr val="FFFF00"/>
                </a:solidFill>
              </a:rPr>
              <a:t> </a:t>
            </a:r>
            <a:r>
              <a:rPr lang="en-AU" sz="2400" dirty="0" err="1" smtClean="0">
                <a:solidFill>
                  <a:srgbClr val="FFFF00"/>
                </a:solidFill>
              </a:rPr>
              <a:t>điện</a:t>
            </a:r>
            <a:r>
              <a:rPr lang="en-AU" sz="2400" dirty="0" smtClean="0">
                <a:solidFill>
                  <a:srgbClr val="FFFF00"/>
                </a:solidFill>
              </a:rPr>
              <a:t> </a:t>
            </a:r>
            <a:r>
              <a:rPr lang="en-AU" sz="2400" dirty="0" err="1" smtClean="0">
                <a:solidFill>
                  <a:srgbClr val="FFFF00"/>
                </a:solidFill>
              </a:rPr>
              <a:t>tử</a:t>
            </a:r>
            <a:endParaRPr lang="en-US" sz="2400" dirty="0" smtClean="0">
              <a:solidFill>
                <a:srgbClr val="FFFF00"/>
              </a:solidFill>
            </a:endParaRPr>
          </a:p>
          <a:p>
            <a:pPr algn="just" eaLnBrk="1" hangingPunct="1">
              <a:defRPr/>
            </a:pPr>
            <a:endParaRPr lang="en-US" sz="2800" dirty="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70660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70661" name="Picture 2" descr="may do huyet ap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267200"/>
            <a:ext cx="2717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2" name="Picture 7" descr="C:\Users\Administrator\Desktop\Anh TL\may huyet ap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4267200"/>
            <a:ext cx="31242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3" name="Picture 9" descr="C:\Users\Administrator\Desktop\Anh TL\huyet ap ban dien t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2057400"/>
            <a:ext cx="27971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4" name="Picture 10" descr="C:\Users\Administrator\Desktop\Anh TL\huyet-ap-thuy-ngan-CK-1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42672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44519" y="950425"/>
          <a:ext cx="8915402" cy="4764575"/>
        </p:xfrm>
        <a:graphic>
          <a:graphicData uri="http://schemas.openxmlformats.org/drawingml/2006/table">
            <a:tbl>
              <a:tblPr/>
              <a:tblGrid>
                <a:gridCol w="1150881"/>
                <a:gridCol w="1676400"/>
                <a:gridCol w="1981200"/>
                <a:gridCol w="2133600"/>
                <a:gridCol w="1973321"/>
              </a:tblGrid>
              <a:tr h="12765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latin typeface="+mj-lt"/>
                          <a:ea typeface="Times New Roman"/>
                        </a:rPr>
                        <a:t>Tình</a:t>
                      </a:r>
                      <a:r>
                        <a:rPr lang="en-US" sz="2400" b="1" dirty="0"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+mj-lt"/>
                          <a:ea typeface="Times New Roman"/>
                        </a:rPr>
                        <a:t>huống</a:t>
                      </a:r>
                      <a:endParaRPr lang="en-US" sz="2400" dirty="0">
                        <a:latin typeface="+mj-lt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latin typeface="+mj-lt"/>
                          <a:ea typeface="Times New Roman"/>
                        </a:rPr>
                        <a:t>Nhiệt</a:t>
                      </a:r>
                      <a:r>
                        <a:rPr lang="en-US" sz="2400" b="1" dirty="0"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+mj-lt"/>
                          <a:ea typeface="Times New Roman"/>
                        </a:rPr>
                        <a:t>độ</a:t>
                      </a:r>
                      <a:endParaRPr lang="en-US" sz="24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latin typeface="+mj-lt"/>
                          <a:ea typeface="Times New Roman"/>
                        </a:rPr>
                        <a:t>Nhịp</a:t>
                      </a:r>
                      <a:r>
                        <a:rPr lang="en-US" sz="2400" b="1" dirty="0"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+mj-lt"/>
                          <a:ea typeface="Times New Roman"/>
                        </a:rPr>
                        <a:t>thở</a:t>
                      </a:r>
                      <a:endParaRPr lang="en-US" sz="24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latin typeface="+mj-lt"/>
                          <a:ea typeface="Times New Roman"/>
                        </a:rPr>
                        <a:t>Mạch</a:t>
                      </a:r>
                      <a:endParaRPr lang="en-US" sz="24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latin typeface="+mj-lt"/>
                          <a:ea typeface="Times New Roman"/>
                        </a:rPr>
                        <a:t>Huyết</a:t>
                      </a:r>
                      <a:r>
                        <a:rPr lang="en-US" sz="2400" b="1" dirty="0"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+mj-lt"/>
                          <a:ea typeface="Times New Roman"/>
                        </a:rPr>
                        <a:t>áp</a:t>
                      </a:r>
                      <a:endParaRPr lang="en-US" sz="24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80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  <a:latin typeface="+mj-lt"/>
                          <a:ea typeface="Times New Roman"/>
                        </a:rPr>
                        <a:t>1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FFFF0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FFFF0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FFFF0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FFFF0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2400" b="1" i="1" dirty="0" err="1" smtClean="0"/>
              <a:t>Câu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hỏi</a:t>
            </a:r>
            <a:r>
              <a:rPr lang="en-US" sz="2400" b="1" i="1" dirty="0" smtClean="0"/>
              <a:t> 3: </a:t>
            </a:r>
            <a:r>
              <a:rPr lang="vi-VN" sz="2400" b="1" i="1" dirty="0" smtClean="0"/>
              <a:t>Hãy nhận định kết quả DHST trong tình huống lâm sàng  và chỉ ra chỉ số DHST bình thường của NB này?</a:t>
            </a:r>
          </a:p>
          <a:p>
            <a:pPr lvl="0"/>
            <a:r>
              <a:rPr lang="en-US" sz="2400" b="1" i="1" dirty="0" smtClean="0"/>
              <a:t>.</a:t>
            </a:r>
            <a:endParaRPr lang="en-US" sz="24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382000" cy="56356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CHUẨN ĐẦU RA BÀI HỌC/ MỤC TIÊU BÀI HỌC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28246"/>
            <a:ext cx="8991600" cy="6332090"/>
          </a:xfrm>
        </p:spPr>
        <p:txBody>
          <a:bodyPr/>
          <a:lstStyle/>
          <a:p>
            <a:pPr marL="457200" lvl="0" indent="-457200" algn="just">
              <a:buClr>
                <a:srgbClr val="FFFF00"/>
              </a:buClr>
              <a:buFont typeface="+mj-lt"/>
              <a:buAutoNum type="arabicPeriod"/>
            </a:pPr>
            <a:r>
              <a:rPr lang="vi-VN" sz="2200" b="1" dirty="0" smtClean="0">
                <a:solidFill>
                  <a:srgbClr val="FFFFFF"/>
                </a:solidFill>
              </a:rPr>
              <a:t>Vận dụng được hiểu biết về mục đích</a:t>
            </a:r>
            <a:r>
              <a:rPr lang="en-US" sz="2200" b="1" dirty="0" smtClean="0">
                <a:solidFill>
                  <a:srgbClr val="FFFFFF"/>
                </a:solidFill>
              </a:rPr>
              <a:t>, </a:t>
            </a:r>
            <a:r>
              <a:rPr lang="en-US" sz="2200" b="1" dirty="0" err="1" smtClean="0">
                <a:solidFill>
                  <a:srgbClr val="FFFFFF"/>
                </a:solidFill>
              </a:rPr>
              <a:t>chỉ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định</a:t>
            </a:r>
            <a:r>
              <a:rPr lang="vi-VN" sz="2200" b="1" dirty="0" smtClean="0">
                <a:solidFill>
                  <a:srgbClr val="FFFFFF"/>
                </a:solidFill>
              </a:rPr>
              <a:t> để </a:t>
            </a:r>
            <a:r>
              <a:rPr lang="en-US" sz="2200" b="1" dirty="0" err="1" smtClean="0">
                <a:solidFill>
                  <a:srgbClr val="FFFFFF"/>
                </a:solidFill>
              </a:rPr>
              <a:t>áp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dụng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và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giải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thích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lý</a:t>
            </a:r>
            <a:r>
              <a:rPr lang="en-US" sz="2200" b="1" dirty="0" smtClean="0">
                <a:solidFill>
                  <a:srgbClr val="FFFFFF"/>
                </a:solidFill>
              </a:rPr>
              <a:t> do </a:t>
            </a:r>
            <a:r>
              <a:rPr lang="en-US" sz="2200" b="1" dirty="0" err="1" smtClean="0">
                <a:solidFill>
                  <a:srgbClr val="FFFFFF"/>
                </a:solidFill>
              </a:rPr>
              <a:t>đo</a:t>
            </a:r>
            <a:r>
              <a:rPr lang="en-US" sz="2200" b="1" dirty="0" smtClean="0">
                <a:solidFill>
                  <a:srgbClr val="FFFFFF"/>
                </a:solidFill>
              </a:rPr>
              <a:t> DHST</a:t>
            </a:r>
            <a:r>
              <a:rPr lang="vi-VN" sz="2200" b="1" dirty="0" smtClean="0">
                <a:solidFill>
                  <a:srgbClr val="FFFFFF"/>
                </a:solidFill>
              </a:rPr>
              <a:t> trên </a:t>
            </a:r>
            <a:r>
              <a:rPr lang="en-US" sz="2200" b="1" dirty="0" smtClean="0">
                <a:solidFill>
                  <a:srgbClr val="FFFFFF"/>
                </a:solidFill>
              </a:rPr>
              <a:t>NB </a:t>
            </a:r>
            <a:r>
              <a:rPr lang="vi-VN" sz="2200" b="1" dirty="0" smtClean="0">
                <a:solidFill>
                  <a:srgbClr val="FFFFFF"/>
                </a:solidFill>
              </a:rPr>
              <a:t>giả </a:t>
            </a:r>
            <a:r>
              <a:rPr lang="vi-VN" sz="2200" b="1" dirty="0" smtClean="0">
                <a:solidFill>
                  <a:srgbClr val="FFFFFF"/>
                </a:solidFill>
              </a:rPr>
              <a:t>định. (CĐRM</a:t>
            </a:r>
            <a:r>
              <a:rPr lang="en-US" sz="2200" b="1" dirty="0" smtClean="0">
                <a:solidFill>
                  <a:srgbClr val="FFFFFF"/>
                </a:solidFill>
              </a:rPr>
              <a:t>Đ 1</a:t>
            </a:r>
            <a:r>
              <a:rPr lang="vi-VN" sz="2200" b="1" dirty="0" smtClean="0">
                <a:solidFill>
                  <a:srgbClr val="FFFFFF"/>
                </a:solidFill>
              </a:rPr>
              <a:t>).</a:t>
            </a:r>
            <a:endParaRPr lang="en-US" sz="2200" b="1" dirty="0" smtClean="0">
              <a:solidFill>
                <a:srgbClr val="FFFFFF"/>
              </a:solidFill>
            </a:endParaRPr>
          </a:p>
          <a:p>
            <a:pPr marL="457200" lvl="0" indent="-457200" algn="just">
              <a:buClr>
                <a:srgbClr val="FFFF00"/>
              </a:buClr>
              <a:buFont typeface="+mj-lt"/>
              <a:buAutoNum type="arabicPeriod"/>
            </a:pPr>
            <a:r>
              <a:rPr lang="vi-VN" sz="2200" b="1" dirty="0" smtClean="0">
                <a:solidFill>
                  <a:srgbClr val="FFFFFF"/>
                </a:solidFill>
              </a:rPr>
              <a:t>Giải thích được các chỉ số bình thường, bất thường để đánh giá tình trạng NB trong tình huống </a:t>
            </a:r>
            <a:r>
              <a:rPr lang="en-US" sz="2200" b="1" dirty="0" smtClean="0">
                <a:solidFill>
                  <a:srgbClr val="FFFFFF"/>
                </a:solidFill>
              </a:rPr>
              <a:t>LS. </a:t>
            </a:r>
            <a:r>
              <a:rPr lang="en-US" sz="2200" b="1" dirty="0" err="1" smtClean="0">
                <a:solidFill>
                  <a:srgbClr val="FFFFFF"/>
                </a:solidFill>
              </a:rPr>
              <a:t>Vận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dụng</a:t>
            </a:r>
            <a:r>
              <a:rPr lang="vi-VN" sz="2200" b="1" dirty="0" smtClean="0">
                <a:solidFill>
                  <a:srgbClr val="FFFFFF"/>
                </a:solidFill>
              </a:rPr>
              <a:t> được các quy tắc khi tiến hành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đo</a:t>
            </a:r>
            <a:r>
              <a:rPr lang="vi-VN" sz="2200" b="1" dirty="0" smtClean="0">
                <a:solidFill>
                  <a:srgbClr val="FFFFFF"/>
                </a:solidFill>
              </a:rPr>
              <a:t> DHST để đảm bảo kết quả chính xác (CĐRM</a:t>
            </a:r>
            <a:r>
              <a:rPr lang="en-US" sz="2200" b="1" dirty="0" smtClean="0">
                <a:solidFill>
                  <a:srgbClr val="FFFFFF"/>
                </a:solidFill>
              </a:rPr>
              <a:t>Đ</a:t>
            </a:r>
            <a:r>
              <a:rPr lang="vi-VN" sz="2200" b="1" dirty="0" smtClean="0">
                <a:solidFill>
                  <a:srgbClr val="FFFFFF"/>
                </a:solidFill>
              </a:rPr>
              <a:t> 2).</a:t>
            </a:r>
            <a:endParaRPr lang="en-US" sz="2200" b="1" dirty="0" smtClean="0">
              <a:solidFill>
                <a:srgbClr val="FFFFFF"/>
              </a:solidFill>
            </a:endParaRPr>
          </a:p>
          <a:p>
            <a:pPr marL="457200" lvl="0" indent="-457200" algn="just">
              <a:buClr>
                <a:srgbClr val="FFFF00"/>
              </a:buClr>
              <a:buFont typeface="+mj-lt"/>
              <a:buAutoNum type="arabicPeriod"/>
            </a:pPr>
            <a:r>
              <a:rPr lang="vi-VN" sz="2200" b="1" dirty="0" smtClean="0">
                <a:solidFill>
                  <a:srgbClr val="FFFFFF"/>
                </a:solidFill>
              </a:rPr>
              <a:t>Tiến hành </a:t>
            </a:r>
            <a:r>
              <a:rPr lang="en-US" sz="2200" b="1" dirty="0" smtClean="0">
                <a:solidFill>
                  <a:srgbClr val="FFFFFF"/>
                </a:solidFill>
              </a:rPr>
              <a:t>KT </a:t>
            </a:r>
            <a:r>
              <a:rPr lang="vi-VN" sz="2200" b="1" dirty="0" smtClean="0">
                <a:solidFill>
                  <a:srgbClr val="FFFFFF"/>
                </a:solidFill>
              </a:rPr>
              <a:t>đo </a:t>
            </a:r>
            <a:r>
              <a:rPr lang="vi-VN" sz="2200" b="1" dirty="0" smtClean="0">
                <a:solidFill>
                  <a:srgbClr val="FFFFFF"/>
                </a:solidFill>
              </a:rPr>
              <a:t>DHST đúng </a:t>
            </a:r>
            <a:r>
              <a:rPr lang="vi-VN" sz="2200" b="1" dirty="0" smtClean="0">
                <a:solidFill>
                  <a:srgbClr val="FFFFFF"/>
                </a:solidFill>
              </a:rPr>
              <a:t>quy</a:t>
            </a:r>
            <a:r>
              <a:rPr lang="en-US" sz="2200" b="1" dirty="0" smtClean="0">
                <a:solidFill>
                  <a:srgbClr val="FFFFFF"/>
                </a:solidFill>
              </a:rPr>
              <a:t>. </a:t>
            </a:r>
            <a:r>
              <a:rPr lang="en-US" sz="2200" b="1" dirty="0" err="1" smtClean="0">
                <a:solidFill>
                  <a:srgbClr val="FFFFFF"/>
                </a:solidFill>
              </a:rPr>
              <a:t>Tôn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trọng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tính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cá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biệt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của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từng</a:t>
            </a:r>
            <a:r>
              <a:rPr lang="en-US" sz="2200" b="1" dirty="0" smtClean="0">
                <a:solidFill>
                  <a:srgbClr val="FFFFFF"/>
                </a:solidFill>
              </a:rPr>
              <a:t> ca </a:t>
            </a:r>
            <a:r>
              <a:rPr lang="en-US" sz="2200" b="1" dirty="0" err="1" smtClean="0">
                <a:solidFill>
                  <a:srgbClr val="FFFFFF"/>
                </a:solidFill>
              </a:rPr>
              <a:t>bệnh</a:t>
            </a:r>
            <a:r>
              <a:rPr lang="en-US" sz="2200" b="1" dirty="0" smtClean="0">
                <a:solidFill>
                  <a:srgbClr val="FFFFFF"/>
                </a:solidFill>
              </a:rPr>
              <a:t>. </a:t>
            </a:r>
            <a:r>
              <a:rPr lang="vi-VN" sz="2200" b="1" dirty="0" smtClean="0">
                <a:solidFill>
                  <a:srgbClr val="FFFFFF"/>
                </a:solidFill>
              </a:rPr>
              <a:t>(CĐRM</a:t>
            </a:r>
            <a:r>
              <a:rPr lang="en-US" sz="2200" b="1" dirty="0" smtClean="0">
                <a:solidFill>
                  <a:srgbClr val="FFFFFF"/>
                </a:solidFill>
              </a:rPr>
              <a:t>Đ 3</a:t>
            </a:r>
            <a:r>
              <a:rPr lang="vi-VN" sz="2200" b="1" dirty="0" smtClean="0">
                <a:solidFill>
                  <a:srgbClr val="FFFFFF"/>
                </a:solidFill>
              </a:rPr>
              <a:t>).</a:t>
            </a:r>
            <a:endParaRPr lang="en-US" sz="2200" b="1" dirty="0" smtClean="0">
              <a:solidFill>
                <a:srgbClr val="FFFFFF"/>
              </a:solidFill>
            </a:endParaRPr>
          </a:p>
          <a:p>
            <a:pPr marL="457200" lvl="0" indent="-457200" algn="just">
              <a:buClr>
                <a:srgbClr val="FFFF00"/>
              </a:buClr>
              <a:buFont typeface="+mj-lt"/>
              <a:buAutoNum type="arabicPeriod"/>
            </a:pPr>
            <a:r>
              <a:rPr lang="en-US" sz="2200" b="1" dirty="0" smtClean="0">
                <a:solidFill>
                  <a:srgbClr val="FFFFFF"/>
                </a:solidFill>
              </a:rPr>
              <a:t>T</a:t>
            </a:r>
            <a:r>
              <a:rPr lang="vi-VN" sz="2200" b="1" dirty="0" smtClean="0">
                <a:solidFill>
                  <a:srgbClr val="FFFFFF"/>
                </a:solidFill>
              </a:rPr>
              <a:t>heo dõi, phát hiện, dự phòng và xử trí các tai biến có thể xảy ra trong và sau khi thực hiện </a:t>
            </a:r>
            <a:r>
              <a:rPr lang="en-US" sz="2200" b="1" dirty="0" smtClean="0">
                <a:solidFill>
                  <a:srgbClr val="FFFFFF"/>
                </a:solidFill>
              </a:rPr>
              <a:t>KT</a:t>
            </a:r>
            <a:r>
              <a:rPr lang="vi-VN" sz="2200" b="1" dirty="0" smtClean="0">
                <a:solidFill>
                  <a:srgbClr val="FFFFFF"/>
                </a:solidFill>
              </a:rPr>
              <a:t>. </a:t>
            </a:r>
            <a:r>
              <a:rPr lang="vi-VN" sz="2200" b="1" dirty="0" smtClean="0">
                <a:solidFill>
                  <a:srgbClr val="FFFFFF"/>
                </a:solidFill>
              </a:rPr>
              <a:t>(CĐRM</a:t>
            </a:r>
            <a:r>
              <a:rPr lang="en-US" sz="2200" b="1" dirty="0" smtClean="0">
                <a:solidFill>
                  <a:srgbClr val="FFFFFF"/>
                </a:solidFill>
              </a:rPr>
              <a:t>Đ</a:t>
            </a:r>
            <a:r>
              <a:rPr lang="vi-VN" sz="2200" b="1" dirty="0" smtClean="0">
                <a:solidFill>
                  <a:srgbClr val="FFFFFF"/>
                </a:solidFill>
              </a:rPr>
              <a:t> 4).</a:t>
            </a:r>
            <a:endParaRPr lang="en-US" sz="2200" b="1" dirty="0" smtClean="0">
              <a:solidFill>
                <a:srgbClr val="FFFFFF"/>
              </a:solidFill>
            </a:endParaRPr>
          </a:p>
          <a:p>
            <a:pPr marL="457200" lvl="0" indent="-457200" algn="just">
              <a:buClr>
                <a:srgbClr val="FFFF00"/>
              </a:buClr>
              <a:buFont typeface="+mj-lt"/>
              <a:buAutoNum type="arabicPeriod"/>
            </a:pPr>
            <a:r>
              <a:rPr lang="vi-VN" sz="2200" b="1" dirty="0" smtClean="0">
                <a:solidFill>
                  <a:srgbClr val="FFFFFF"/>
                </a:solidFill>
              </a:rPr>
              <a:t>Thể hiện được thái độ ân cần, tôn trọng trong </a:t>
            </a:r>
            <a:r>
              <a:rPr lang="en-US" sz="2200" b="1" dirty="0" smtClean="0">
                <a:solidFill>
                  <a:srgbClr val="FFFFFF"/>
                </a:solidFill>
              </a:rPr>
              <a:t>GT </a:t>
            </a:r>
            <a:r>
              <a:rPr lang="vi-VN" sz="2200" b="1" dirty="0" smtClean="0">
                <a:solidFill>
                  <a:srgbClr val="FFFFFF"/>
                </a:solidFill>
              </a:rPr>
              <a:t>và </a:t>
            </a:r>
            <a:r>
              <a:rPr lang="vi-VN" sz="2200" b="1" dirty="0" smtClean="0">
                <a:solidFill>
                  <a:srgbClr val="FFFFFF"/>
                </a:solidFill>
              </a:rPr>
              <a:t>thiết lập được môi trường CSNB an toàn </a:t>
            </a:r>
            <a:r>
              <a:rPr lang="vi-VN" sz="2200" b="1" dirty="0" smtClean="0">
                <a:solidFill>
                  <a:srgbClr val="FFFFFF"/>
                </a:solidFill>
              </a:rPr>
              <a:t>tại </a:t>
            </a:r>
            <a:r>
              <a:rPr lang="vi-VN" sz="2200" b="1" dirty="0" smtClean="0">
                <a:solidFill>
                  <a:srgbClr val="FFFFFF"/>
                </a:solidFill>
              </a:rPr>
              <a:t>các phòng </a:t>
            </a:r>
            <a:r>
              <a:rPr lang="en-US" sz="2200" b="1" dirty="0" smtClean="0">
                <a:solidFill>
                  <a:srgbClr val="FFFFFF"/>
                </a:solidFill>
              </a:rPr>
              <a:t>TLS</a:t>
            </a:r>
            <a:r>
              <a:rPr lang="vi-VN" sz="2200" b="1" dirty="0" smtClean="0">
                <a:solidFill>
                  <a:srgbClr val="FFFFFF"/>
                </a:solidFill>
              </a:rPr>
              <a:t>. </a:t>
            </a:r>
            <a:r>
              <a:rPr lang="vi-VN" sz="2200" b="1" dirty="0" smtClean="0">
                <a:solidFill>
                  <a:srgbClr val="FFFFFF"/>
                </a:solidFill>
              </a:rPr>
              <a:t>(CĐRM</a:t>
            </a:r>
            <a:r>
              <a:rPr lang="en-US" sz="2200" b="1" dirty="0" smtClean="0">
                <a:solidFill>
                  <a:srgbClr val="FFFFFF"/>
                </a:solidFill>
              </a:rPr>
              <a:t>Đ 2,</a:t>
            </a:r>
            <a:r>
              <a:rPr lang="vi-VN" sz="2200" b="1" dirty="0" smtClean="0">
                <a:solidFill>
                  <a:srgbClr val="FFFFFF"/>
                </a:solidFill>
              </a:rPr>
              <a:t>5).</a:t>
            </a:r>
            <a:endParaRPr lang="en-US" sz="2200" b="1" dirty="0" smtClean="0">
              <a:solidFill>
                <a:srgbClr val="FFFFFF"/>
              </a:solidFill>
            </a:endParaRPr>
          </a:p>
          <a:p>
            <a:pPr marL="457200" indent="-457200" algn="just">
              <a:buClr>
                <a:srgbClr val="FFFF00"/>
              </a:buClr>
              <a:buFont typeface="+mj-lt"/>
              <a:buAutoNum type="arabicPeriod"/>
            </a:pPr>
            <a:r>
              <a:rPr lang="vi-VN" sz="2200" b="1" dirty="0" smtClean="0">
                <a:solidFill>
                  <a:srgbClr val="FFFFFF"/>
                </a:solidFill>
              </a:rPr>
              <a:t>Rèn luyện được tác phong nhanh nhẹn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trong</a:t>
            </a:r>
            <a:r>
              <a:rPr lang="vi-VN" sz="2200" b="1" dirty="0" smtClean="0">
                <a:solidFill>
                  <a:srgbClr val="FFFFFF"/>
                </a:solidFill>
              </a:rPr>
              <a:t> kỹ năng làm việc độc lập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và</a:t>
            </a:r>
            <a:r>
              <a:rPr lang="vi-VN" sz="2200" b="1" dirty="0" smtClean="0">
                <a:solidFill>
                  <a:srgbClr val="FFFFFF"/>
                </a:solidFill>
              </a:rPr>
              <a:t> làm việc nhóm. (CĐRM</a:t>
            </a:r>
            <a:r>
              <a:rPr lang="en-US" sz="2200" b="1" dirty="0" smtClean="0">
                <a:solidFill>
                  <a:srgbClr val="FFFFFF"/>
                </a:solidFill>
              </a:rPr>
              <a:t>Đ 6</a:t>
            </a:r>
            <a:r>
              <a:rPr lang="vi-VN" sz="2200" b="1" dirty="0" smtClean="0">
                <a:solidFill>
                  <a:srgbClr val="FFFFFF"/>
                </a:solidFill>
              </a:rPr>
              <a:t>).</a:t>
            </a:r>
            <a:endParaRPr lang="en-US" sz="2200" b="1" dirty="0" smtClean="0">
              <a:solidFill>
                <a:srgbClr val="FFFFFF"/>
              </a:solidFill>
              <a:latin typeface="+mj-lt"/>
              <a:ea typeface="Times New Roman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44519" y="950425"/>
          <a:ext cx="8915402" cy="4764575"/>
        </p:xfrm>
        <a:graphic>
          <a:graphicData uri="http://schemas.openxmlformats.org/drawingml/2006/table">
            <a:tbl>
              <a:tblPr/>
              <a:tblGrid>
                <a:gridCol w="1150881"/>
                <a:gridCol w="1676400"/>
                <a:gridCol w="1981200"/>
                <a:gridCol w="2133600"/>
                <a:gridCol w="1973321"/>
              </a:tblGrid>
              <a:tr h="12765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latin typeface="+mj-lt"/>
                          <a:ea typeface="Times New Roman"/>
                        </a:rPr>
                        <a:t>Tình</a:t>
                      </a:r>
                      <a:r>
                        <a:rPr lang="en-US" sz="2400" b="1" dirty="0"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+mj-lt"/>
                          <a:ea typeface="Times New Roman"/>
                        </a:rPr>
                        <a:t>huống</a:t>
                      </a:r>
                      <a:endParaRPr lang="en-US" sz="2400" dirty="0">
                        <a:latin typeface="+mj-lt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latin typeface="+mj-lt"/>
                          <a:ea typeface="Times New Roman"/>
                        </a:rPr>
                        <a:t>Nhiệt</a:t>
                      </a:r>
                      <a:r>
                        <a:rPr lang="en-US" sz="2400" b="1" dirty="0"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+mj-lt"/>
                          <a:ea typeface="Times New Roman"/>
                        </a:rPr>
                        <a:t>độ</a:t>
                      </a:r>
                      <a:endParaRPr lang="en-US" sz="24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latin typeface="+mj-lt"/>
                          <a:ea typeface="Times New Roman"/>
                        </a:rPr>
                        <a:t>Nhịp</a:t>
                      </a:r>
                      <a:r>
                        <a:rPr lang="en-US" sz="2400" b="1" dirty="0"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+mj-lt"/>
                          <a:ea typeface="Times New Roman"/>
                        </a:rPr>
                        <a:t>thở</a:t>
                      </a:r>
                      <a:endParaRPr lang="en-US" sz="24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latin typeface="+mj-lt"/>
                          <a:ea typeface="Times New Roman"/>
                        </a:rPr>
                        <a:t>Mạch</a:t>
                      </a:r>
                      <a:endParaRPr lang="en-US" sz="24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latin typeface="+mj-lt"/>
                          <a:ea typeface="Times New Roman"/>
                        </a:rPr>
                        <a:t>Huyết</a:t>
                      </a:r>
                      <a:r>
                        <a:rPr lang="en-US" sz="2400" b="1" dirty="0"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en-US" sz="2400" b="1" dirty="0" err="1">
                          <a:latin typeface="+mj-lt"/>
                          <a:ea typeface="Times New Roman"/>
                        </a:rPr>
                        <a:t>áp</a:t>
                      </a:r>
                      <a:endParaRPr lang="en-US" sz="24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80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  <a:latin typeface="+mj-lt"/>
                          <a:ea typeface="Times New Roman"/>
                        </a:rPr>
                        <a:t>1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solidFill>
                            <a:srgbClr val="FFFF00"/>
                          </a:solidFill>
                          <a:latin typeface="+mj-lt"/>
                          <a:ea typeface="Times New Roman"/>
                        </a:rPr>
                        <a:t>Bình</a:t>
                      </a:r>
                      <a:r>
                        <a:rPr lang="en-US" sz="2400" b="1" baseline="0" dirty="0" smtClean="0">
                          <a:solidFill>
                            <a:srgbClr val="FFFF00"/>
                          </a:solidFill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FF00"/>
                          </a:solidFill>
                          <a:latin typeface="+mj-lt"/>
                          <a:ea typeface="Times New Roman"/>
                        </a:rPr>
                        <a:t>thường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solidFill>
                            <a:srgbClr val="FFFF00"/>
                          </a:solidFill>
                          <a:latin typeface="+mj-lt"/>
                          <a:ea typeface="Times New Roman"/>
                        </a:rPr>
                        <a:t>Nhanh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solidFill>
                            <a:srgbClr val="FFFF00"/>
                          </a:solidFill>
                          <a:latin typeface="+mj-lt"/>
                          <a:ea typeface="Times New Roman"/>
                        </a:rPr>
                        <a:t>Nhanh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FFFF00"/>
                          </a:solidFill>
                          <a:latin typeface="+mj-lt"/>
                          <a:ea typeface="Times New Roman"/>
                        </a:rPr>
                        <a:t>Cao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2400" b="1" i="1" dirty="0" err="1" smtClean="0"/>
              <a:t>Câu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hỏi</a:t>
            </a:r>
            <a:r>
              <a:rPr lang="en-US" sz="2400" b="1" i="1" dirty="0" smtClean="0"/>
              <a:t> 3: </a:t>
            </a:r>
            <a:r>
              <a:rPr lang="vi-VN" sz="2400" b="1" i="1" dirty="0" smtClean="0"/>
              <a:t>Hãy nhận định kết quả DHST trong tình huống lâm sàng  và chỉ ra chỉ số DHST bình thường của NB này?</a:t>
            </a:r>
          </a:p>
          <a:p>
            <a:pPr lvl="0"/>
            <a:r>
              <a:rPr lang="en-US" sz="2400" b="1" i="1" dirty="0" smtClean="0"/>
              <a:t>.</a:t>
            </a:r>
            <a:endParaRPr lang="en-US" sz="24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0175"/>
            <a:ext cx="8382000" cy="868363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FF00"/>
                </a:solidFill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</a:rPr>
              <a:t>Nhiệt</a:t>
            </a:r>
            <a:r>
              <a:rPr lang="en-US" sz="4800" b="1" dirty="0" smtClean="0">
                <a:solidFill>
                  <a:srgbClr val="FFFF00"/>
                </a:solidFill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</a:rPr>
              <a:t>độ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63000" cy="68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3600" b="1" dirty="0" err="1" smtClean="0">
                <a:solidFill>
                  <a:srgbClr val="00FFFF"/>
                </a:solidFill>
              </a:rPr>
              <a:t>Giới</a:t>
            </a:r>
            <a:r>
              <a:rPr lang="en-US" sz="3600" b="1" dirty="0" smtClean="0">
                <a:solidFill>
                  <a:srgbClr val="00FFFF"/>
                </a:solidFill>
              </a:rPr>
              <a:t> </a:t>
            </a:r>
            <a:r>
              <a:rPr lang="en-US" sz="3600" b="1" dirty="0" err="1" smtClean="0">
                <a:solidFill>
                  <a:srgbClr val="00FFFF"/>
                </a:solidFill>
              </a:rPr>
              <a:t>hạn</a:t>
            </a:r>
            <a:r>
              <a:rPr lang="en-US" sz="3600" b="1" dirty="0" smtClean="0">
                <a:solidFill>
                  <a:srgbClr val="00FFFF"/>
                </a:solidFill>
              </a:rPr>
              <a:t> </a:t>
            </a:r>
            <a:r>
              <a:rPr lang="en-US" sz="3600" b="1" dirty="0" err="1" smtClean="0">
                <a:solidFill>
                  <a:srgbClr val="00FFFF"/>
                </a:solidFill>
              </a:rPr>
              <a:t>nhiệt</a:t>
            </a:r>
            <a:endParaRPr lang="en-US" sz="3600" b="1" dirty="0" smtClean="0">
              <a:solidFill>
                <a:srgbClr val="00FFFF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2778125"/>
          <a:ext cx="8610601" cy="324135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979034"/>
                <a:gridCol w="2821567"/>
                <a:gridCol w="2035795"/>
                <a:gridCol w="1774205"/>
              </a:tblGrid>
              <a:tr h="11152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/>
                        <a:t>Thấp </a:t>
                      </a:r>
                      <a:endParaRPr lang="en-US" sz="24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/>
                        <a:t>(hạ nhiệt độ)</a:t>
                      </a:r>
                      <a:endParaRPr lang="en-US" sz="2400" dirty="0">
                        <a:solidFill>
                          <a:srgbClr val="FFCC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/>
                        <a:t>Bình </a:t>
                      </a:r>
                      <a:r>
                        <a:rPr lang="pt-BR" sz="2400" dirty="0" smtClean="0"/>
                        <a:t>thường</a:t>
                      </a:r>
                      <a:endParaRPr lang="en-US" sz="2400" dirty="0">
                        <a:solidFill>
                          <a:srgbClr val="FFCC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/>
                        <a:t>Tăng thân nhiệt (sốt)</a:t>
                      </a:r>
                      <a:endParaRPr lang="en-US" sz="2400" dirty="0">
                        <a:solidFill>
                          <a:srgbClr val="FFCC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1526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/>
                        <a:t>35</a:t>
                      </a:r>
                      <a:r>
                        <a:rPr lang="pt-BR" sz="2400" baseline="30000" dirty="0"/>
                        <a:t>0</a:t>
                      </a:r>
                      <a:r>
                        <a:rPr lang="pt-BR" sz="2400" dirty="0"/>
                        <a:t>&lt; T</a:t>
                      </a:r>
                      <a:r>
                        <a:rPr lang="pt-BR" sz="2400" baseline="30000" dirty="0"/>
                        <a:t>0</a:t>
                      </a:r>
                      <a:r>
                        <a:rPr lang="pt-BR" sz="2400" dirty="0"/>
                        <a:t>&lt; 36</a:t>
                      </a:r>
                      <a:r>
                        <a:rPr lang="pt-BR" sz="2400" baseline="30000" dirty="0"/>
                        <a:t>0</a:t>
                      </a:r>
                      <a:r>
                        <a:rPr lang="pt-BR" sz="2400" dirty="0"/>
                        <a:t>C</a:t>
                      </a:r>
                      <a:endParaRPr lang="en-US" sz="2400" dirty="0">
                        <a:solidFill>
                          <a:srgbClr val="FFCC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 smtClean="0"/>
                        <a:t>BT</a:t>
                      </a:r>
                      <a:r>
                        <a:rPr lang="pt-BR" sz="2400" baseline="0" dirty="0" smtClean="0"/>
                        <a:t>: </a:t>
                      </a:r>
                      <a:r>
                        <a:rPr lang="pt-BR" sz="2400" dirty="0" smtClean="0"/>
                        <a:t>37</a:t>
                      </a:r>
                      <a:r>
                        <a:rPr lang="pt-BR" sz="2400" baseline="30000" dirty="0" smtClean="0"/>
                        <a:t>0</a:t>
                      </a:r>
                      <a:r>
                        <a:rPr lang="pt-BR" sz="2400" dirty="0" smtClean="0"/>
                        <a:t>C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 smtClean="0"/>
                        <a:t>36 </a:t>
                      </a:r>
                      <a:r>
                        <a:rPr lang="pt-BR" sz="2400" baseline="30000" dirty="0"/>
                        <a:t>0</a:t>
                      </a:r>
                      <a:r>
                        <a:rPr lang="pt-BR" sz="2400" dirty="0"/>
                        <a:t>1C -  </a:t>
                      </a:r>
                      <a:r>
                        <a:rPr lang="pt-BR" sz="2400" dirty="0" smtClean="0"/>
                        <a:t>37</a:t>
                      </a:r>
                      <a:r>
                        <a:rPr lang="pt-BR" sz="2400" baseline="30000" dirty="0" smtClean="0"/>
                        <a:t>0</a:t>
                      </a:r>
                      <a:r>
                        <a:rPr lang="pt-BR" sz="2400" dirty="0" smtClean="0"/>
                        <a:t>4C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solidFill>
                            <a:srgbClr val="FFCC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Nách&lt;</a:t>
                      </a:r>
                      <a:r>
                        <a:rPr lang="pt-BR" sz="2400" baseline="0" dirty="0" smtClean="0">
                          <a:solidFill>
                            <a:srgbClr val="FFCC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miệng &lt; HM</a:t>
                      </a:r>
                      <a:endParaRPr lang="en-US" sz="2400" dirty="0">
                        <a:solidFill>
                          <a:srgbClr val="FFCC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/>
                        <a:t>37</a:t>
                      </a:r>
                      <a:r>
                        <a:rPr lang="pt-BR" sz="2400" baseline="30000" dirty="0"/>
                        <a:t>0</a:t>
                      </a:r>
                      <a:r>
                        <a:rPr lang="pt-BR" sz="2400" dirty="0"/>
                        <a:t>5 – 38</a:t>
                      </a:r>
                      <a:r>
                        <a:rPr lang="pt-BR" sz="2400" baseline="30000" dirty="0"/>
                        <a:t>0</a:t>
                      </a:r>
                      <a:r>
                        <a:rPr lang="pt-BR" sz="2400" dirty="0"/>
                        <a:t>C</a:t>
                      </a:r>
                      <a:endParaRPr lang="en-US" sz="2400" dirty="0">
                        <a:solidFill>
                          <a:srgbClr val="FFCC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/>
                        <a:t>Sốt nhẹ</a:t>
                      </a:r>
                      <a:endParaRPr lang="en-US" sz="2400" dirty="0">
                        <a:solidFill>
                          <a:srgbClr val="FFCC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315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/>
                        <a:t>38</a:t>
                      </a:r>
                      <a:r>
                        <a:rPr lang="pt-BR" sz="2400" baseline="30000" dirty="0"/>
                        <a:t>0</a:t>
                      </a:r>
                      <a:r>
                        <a:rPr lang="pt-BR" sz="2400" dirty="0"/>
                        <a:t>1 – 39</a:t>
                      </a:r>
                      <a:r>
                        <a:rPr lang="pt-BR" sz="2400" baseline="30000" dirty="0"/>
                        <a:t>0</a:t>
                      </a:r>
                      <a:r>
                        <a:rPr lang="pt-BR" sz="2400" dirty="0"/>
                        <a:t>C</a:t>
                      </a:r>
                      <a:endParaRPr lang="en-US" sz="2400" dirty="0">
                        <a:solidFill>
                          <a:srgbClr val="FFCC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/>
                        <a:t>Sốt </a:t>
                      </a:r>
                      <a:r>
                        <a:rPr lang="en-US" sz="2400" dirty="0" err="1"/>
                        <a:t>vừa</a:t>
                      </a:r>
                      <a:endParaRPr lang="en-US" sz="2400" dirty="0">
                        <a:solidFill>
                          <a:srgbClr val="FFCC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315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/>
                        <a:t>39</a:t>
                      </a:r>
                      <a:r>
                        <a:rPr lang="en-US" sz="2400" baseline="30000" dirty="0"/>
                        <a:t>0</a:t>
                      </a:r>
                      <a:r>
                        <a:rPr lang="en-US" sz="2400" dirty="0"/>
                        <a:t>1 – 40</a:t>
                      </a:r>
                      <a:r>
                        <a:rPr lang="en-US" sz="2400" baseline="30000" dirty="0"/>
                        <a:t>0</a:t>
                      </a:r>
                      <a:r>
                        <a:rPr lang="en-US" sz="2400" dirty="0"/>
                        <a:t>C</a:t>
                      </a:r>
                      <a:endParaRPr lang="en-US" sz="2400" dirty="0">
                        <a:solidFill>
                          <a:srgbClr val="FFCC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err="1"/>
                        <a:t>Sốt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cao</a:t>
                      </a:r>
                      <a:endParaRPr lang="en-US" sz="2400" dirty="0">
                        <a:solidFill>
                          <a:srgbClr val="FFCC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315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/>
                        <a:t>&gt; 40</a:t>
                      </a:r>
                      <a:r>
                        <a:rPr lang="en-US" sz="2400" baseline="30000" dirty="0"/>
                        <a:t>0</a:t>
                      </a:r>
                      <a:r>
                        <a:rPr lang="en-US" sz="2400" dirty="0"/>
                        <a:t>C</a:t>
                      </a:r>
                      <a:endParaRPr lang="en-US" sz="2400" dirty="0">
                        <a:solidFill>
                          <a:srgbClr val="FFCC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err="1"/>
                        <a:t>Sốt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rất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cao</a:t>
                      </a:r>
                      <a:endParaRPr lang="en-US" sz="2400" dirty="0">
                        <a:solidFill>
                          <a:srgbClr val="FFCC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0175"/>
            <a:ext cx="8382000" cy="868363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err="1" smtClean="0">
                <a:solidFill>
                  <a:srgbClr val="FFFF00"/>
                </a:solidFill>
              </a:rPr>
              <a:t>Đếm</a:t>
            </a:r>
            <a:r>
              <a:rPr lang="en-US" sz="4800" b="1" dirty="0" smtClean="0">
                <a:solidFill>
                  <a:srgbClr val="FFFF00"/>
                </a:solidFill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</a:rPr>
              <a:t>nhịp</a:t>
            </a:r>
            <a:r>
              <a:rPr lang="en-US" sz="4800" b="1" dirty="0" smtClean="0">
                <a:solidFill>
                  <a:srgbClr val="FFFF00"/>
                </a:solidFill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</a:rPr>
              <a:t>thở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763000" cy="6858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en-US" b="1" dirty="0" err="1" smtClean="0">
                <a:solidFill>
                  <a:srgbClr val="00FFFF"/>
                </a:solidFill>
              </a:rPr>
              <a:t>Giới</a:t>
            </a:r>
            <a:r>
              <a:rPr lang="en-US" b="1" dirty="0" smtClean="0">
                <a:solidFill>
                  <a:srgbClr val="00FFFF"/>
                </a:solidFill>
              </a:rPr>
              <a:t> </a:t>
            </a:r>
            <a:r>
              <a:rPr lang="en-US" b="1" dirty="0" err="1" smtClean="0">
                <a:solidFill>
                  <a:srgbClr val="00FFFF"/>
                </a:solidFill>
              </a:rPr>
              <a:t>hạn</a:t>
            </a:r>
            <a:r>
              <a:rPr lang="en-US" b="1" dirty="0" smtClean="0">
                <a:solidFill>
                  <a:srgbClr val="00FFFF"/>
                </a:solidFill>
              </a:rPr>
              <a:t> </a:t>
            </a:r>
            <a:r>
              <a:rPr lang="en-US" b="1" dirty="0" err="1" smtClean="0">
                <a:solidFill>
                  <a:srgbClr val="00FFFF"/>
                </a:solidFill>
              </a:rPr>
              <a:t>nhịp</a:t>
            </a:r>
            <a:r>
              <a:rPr lang="en-US" b="1" dirty="0" smtClean="0">
                <a:solidFill>
                  <a:srgbClr val="00FFFF"/>
                </a:solidFill>
              </a:rPr>
              <a:t> </a:t>
            </a:r>
            <a:r>
              <a:rPr lang="en-US" b="1" dirty="0" err="1" smtClean="0">
                <a:solidFill>
                  <a:srgbClr val="00FFFF"/>
                </a:solidFill>
              </a:rPr>
              <a:t>thở</a:t>
            </a:r>
            <a:endParaRPr lang="en-US" b="1" dirty="0" smtClean="0">
              <a:solidFill>
                <a:srgbClr val="00FFFF"/>
              </a:solidFill>
            </a:endParaRP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45060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8169" name="Group 41"/>
          <p:cNvGraphicFramePr>
            <a:graphicFrameLocks noGrp="1"/>
          </p:cNvGraphicFramePr>
          <p:nvPr/>
        </p:nvGraphicFramePr>
        <p:xfrm>
          <a:off x="152400" y="1905000"/>
          <a:ext cx="8915400" cy="4227832"/>
        </p:xfrm>
        <a:graphic>
          <a:graphicData uri="http://schemas.openxmlformats.org/drawingml/2006/table">
            <a:tbl>
              <a:tblPr/>
              <a:tblGrid>
                <a:gridCol w="1676400"/>
                <a:gridCol w="2286000"/>
                <a:gridCol w="2570163"/>
                <a:gridCol w="2382837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Đối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tượng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Nhịp thở chậm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Bình thường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Nhịp thở nhanh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26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Người lớn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&lt; 10 lần/phút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14 – 20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lần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phút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&gt;25 lần/phút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26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Trẻ em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&lt; 15 lần/phút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20 – 30 lần/phút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&gt;35 lần/phút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26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Trẻ &lt;1 tuổi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&lt; 25 lần/phút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30 – 40 lần/phút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&gt;55 lần/phút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26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Sơ sinh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&lt; 40 lần/phút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40 – 60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lần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phút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&gt;60 lần/phút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0175"/>
            <a:ext cx="8382000" cy="868363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err="1" smtClean="0">
                <a:solidFill>
                  <a:srgbClr val="FFFF00"/>
                </a:solidFill>
              </a:rPr>
              <a:t>Đếm</a:t>
            </a:r>
            <a:r>
              <a:rPr lang="en-US" sz="4800" b="1" dirty="0" smtClean="0">
                <a:solidFill>
                  <a:srgbClr val="FFFF00"/>
                </a:solidFill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</a:rPr>
              <a:t>mạch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763000" cy="6858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en-US" b="1" dirty="0" err="1" smtClean="0">
                <a:solidFill>
                  <a:srgbClr val="00FFFF"/>
                </a:solidFill>
              </a:rPr>
              <a:t>Giới</a:t>
            </a:r>
            <a:r>
              <a:rPr lang="en-US" b="1" dirty="0" smtClean="0">
                <a:solidFill>
                  <a:srgbClr val="00FFFF"/>
                </a:solidFill>
              </a:rPr>
              <a:t> </a:t>
            </a:r>
            <a:r>
              <a:rPr lang="en-US" b="1" dirty="0" err="1" smtClean="0">
                <a:solidFill>
                  <a:srgbClr val="00FFFF"/>
                </a:solidFill>
              </a:rPr>
              <a:t>hạn</a:t>
            </a:r>
            <a:r>
              <a:rPr lang="en-US" b="1" dirty="0" smtClean="0">
                <a:solidFill>
                  <a:srgbClr val="00FFFF"/>
                </a:solidFill>
              </a:rPr>
              <a:t> </a:t>
            </a:r>
            <a:r>
              <a:rPr lang="en-US" b="1" dirty="0" err="1" smtClean="0">
                <a:solidFill>
                  <a:srgbClr val="00FFFF"/>
                </a:solidFill>
              </a:rPr>
              <a:t>về</a:t>
            </a:r>
            <a:r>
              <a:rPr lang="en-US" b="1" dirty="0" smtClean="0">
                <a:solidFill>
                  <a:srgbClr val="00FFFF"/>
                </a:solidFill>
              </a:rPr>
              <a:t> </a:t>
            </a:r>
            <a:r>
              <a:rPr lang="en-US" b="1" dirty="0" err="1" smtClean="0">
                <a:solidFill>
                  <a:srgbClr val="00FFFF"/>
                </a:solidFill>
              </a:rPr>
              <a:t>mạch</a:t>
            </a:r>
            <a:endParaRPr lang="en-US" b="1" dirty="0" smtClean="0">
              <a:solidFill>
                <a:srgbClr val="00FFFF"/>
              </a:solidFill>
            </a:endParaRPr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54276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1981200"/>
          <a:ext cx="8610600" cy="3673475"/>
        </p:xfrm>
        <a:graphic>
          <a:graphicData uri="http://schemas.openxmlformats.org/drawingml/2006/table">
            <a:tbl>
              <a:tblPr/>
              <a:tblGrid>
                <a:gridCol w="1927225"/>
                <a:gridCol w="2227263"/>
                <a:gridCol w="2227262"/>
                <a:gridCol w="2228850"/>
              </a:tblGrid>
              <a:tr h="917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tượng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Mạch chậm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(lần/phút)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Bình thường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(lần/phút)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Mạch nhanh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(lần/phút)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89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 lớn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 60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– 80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&gt;80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89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Trẻ em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 80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80 – 100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&gt;100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89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Trẻ &lt;1 tuổi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 100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– 120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&gt;120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89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Sơ sinh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 140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 – 160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&gt;160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0175"/>
            <a:ext cx="8382000" cy="868363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err="1" smtClean="0">
                <a:solidFill>
                  <a:srgbClr val="FFFF00"/>
                </a:solidFill>
              </a:rPr>
              <a:t>Đo</a:t>
            </a:r>
            <a:r>
              <a:rPr lang="en-US" sz="4800" b="1" dirty="0" smtClean="0">
                <a:solidFill>
                  <a:srgbClr val="FFFF00"/>
                </a:solidFill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</a:rPr>
              <a:t>Huyết</a:t>
            </a:r>
            <a:r>
              <a:rPr lang="en-US" sz="4800" b="1" dirty="0" smtClean="0">
                <a:solidFill>
                  <a:srgbClr val="FFFF00"/>
                </a:solidFill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</a:rPr>
              <a:t>áp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763000" cy="6858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en-US" b="1" dirty="0" err="1" smtClean="0">
                <a:solidFill>
                  <a:srgbClr val="00FFFF"/>
                </a:solidFill>
              </a:rPr>
              <a:t>Các</a:t>
            </a:r>
            <a:r>
              <a:rPr lang="en-US" b="1" dirty="0" smtClean="0">
                <a:solidFill>
                  <a:srgbClr val="00FFFF"/>
                </a:solidFill>
              </a:rPr>
              <a:t> </a:t>
            </a:r>
            <a:r>
              <a:rPr lang="en-US" b="1" dirty="0" err="1" smtClean="0">
                <a:solidFill>
                  <a:srgbClr val="00FFFF"/>
                </a:solidFill>
              </a:rPr>
              <a:t>chỉ</a:t>
            </a:r>
            <a:r>
              <a:rPr lang="en-US" b="1" dirty="0" smtClean="0">
                <a:solidFill>
                  <a:srgbClr val="00FFFF"/>
                </a:solidFill>
              </a:rPr>
              <a:t> </a:t>
            </a:r>
            <a:r>
              <a:rPr lang="en-US" b="1" dirty="0" err="1" smtClean="0">
                <a:solidFill>
                  <a:srgbClr val="00FFFF"/>
                </a:solidFill>
              </a:rPr>
              <a:t>số</a:t>
            </a:r>
            <a:r>
              <a:rPr lang="en-US" b="1" dirty="0" smtClean="0">
                <a:solidFill>
                  <a:srgbClr val="00FFFF"/>
                </a:solidFill>
              </a:rPr>
              <a:t> </a:t>
            </a:r>
            <a:r>
              <a:rPr lang="en-US" b="1" dirty="0" err="1" smtClean="0">
                <a:solidFill>
                  <a:srgbClr val="00FFFF"/>
                </a:solidFill>
              </a:rPr>
              <a:t>huyết</a:t>
            </a:r>
            <a:r>
              <a:rPr lang="en-US" b="1" dirty="0" smtClean="0">
                <a:solidFill>
                  <a:srgbClr val="00FFFF"/>
                </a:solidFill>
              </a:rPr>
              <a:t> </a:t>
            </a:r>
            <a:r>
              <a:rPr lang="en-US" b="1" dirty="0" err="1" smtClean="0">
                <a:solidFill>
                  <a:srgbClr val="00FFFF"/>
                </a:solidFill>
              </a:rPr>
              <a:t>áp</a:t>
            </a:r>
            <a:endParaRPr lang="en-US" b="1" dirty="0" smtClean="0">
              <a:solidFill>
                <a:srgbClr val="00FFFF"/>
              </a:solidFill>
            </a:endParaRPr>
          </a:p>
          <a:p>
            <a:pPr algn="just"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67588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1828800"/>
          <a:ext cx="8686800" cy="3962400"/>
        </p:xfrm>
        <a:graphic>
          <a:graphicData uri="http://schemas.openxmlformats.org/drawingml/2006/table">
            <a:tbl>
              <a:tblPr/>
              <a:tblGrid>
                <a:gridCol w="2709863"/>
                <a:gridCol w="1860550"/>
                <a:gridCol w="2171700"/>
                <a:gridCol w="1944687"/>
              </a:tblGrid>
              <a:tr h="167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Chỉ</a:t>
                      </a: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số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Huyết áp thấp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(mmHg)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Huyết áp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bình thường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(mmHg)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Huyết áp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cao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(mmHg)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Huyết áp tâm thu (HATĐ)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&lt; 90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90 – 139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≥140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Huyết áp tâm trương (HATT)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&lt; 60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60 – 89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≥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90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i="1" dirty="0" err="1" smtClean="0"/>
              <a:t>Câu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hỏi</a:t>
            </a:r>
            <a:r>
              <a:rPr lang="en-US" sz="2400" b="1" i="1" dirty="0" smtClean="0"/>
              <a:t> 4: </a:t>
            </a:r>
            <a:r>
              <a:rPr lang="vi-VN" sz="2400" b="1" i="1" dirty="0" smtClean="0"/>
              <a:t>ĐD đã vi phạm quy tắc gì khi đo DHST? Hãy trình bày các quy tắc khác và giải thích?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382000" cy="563562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FF00"/>
                </a:solidFill>
              </a:rPr>
              <a:t>QUY </a:t>
            </a:r>
            <a:r>
              <a:rPr lang="en-US" sz="4800" b="1" dirty="0" smtClean="0">
                <a:solidFill>
                  <a:srgbClr val="FFFF00"/>
                </a:solidFill>
              </a:rPr>
              <a:t>TẮC ĐO DHST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715000"/>
          </a:xfrm>
        </p:spPr>
        <p:txBody>
          <a:bodyPr/>
          <a:lstStyle/>
          <a:p>
            <a:pPr algn="just" eaLnBrk="1" hangingPunct="1">
              <a:buClr>
                <a:srgbClr val="00FFFF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800" dirty="0" err="1" smtClean="0"/>
              <a:t>Đối</a:t>
            </a:r>
            <a:r>
              <a:rPr lang="en-US" sz="2800" dirty="0" smtClean="0"/>
              <a:t> </a:t>
            </a:r>
            <a:r>
              <a:rPr lang="en-US" sz="2800" dirty="0" err="1" smtClean="0"/>
              <a:t>với</a:t>
            </a:r>
            <a:r>
              <a:rPr lang="en-US" sz="2800" dirty="0" smtClean="0"/>
              <a:t> NB </a:t>
            </a:r>
            <a:r>
              <a:rPr lang="en-US" sz="2800" dirty="0" err="1" smtClean="0"/>
              <a:t>đang</a:t>
            </a:r>
            <a:r>
              <a:rPr lang="en-US" sz="2800" dirty="0" smtClean="0"/>
              <a:t> </a:t>
            </a:r>
            <a:r>
              <a:rPr lang="en-US" sz="2800" dirty="0" err="1" smtClean="0"/>
              <a:t>nằm</a:t>
            </a:r>
            <a:r>
              <a:rPr lang="en-US" sz="2800" dirty="0" smtClean="0"/>
              <a:t> </a:t>
            </a:r>
            <a:r>
              <a:rPr lang="en-US" sz="2800" dirty="0" err="1" smtClean="0"/>
              <a:t>viện</a:t>
            </a:r>
            <a:r>
              <a:rPr lang="en-US" sz="2800" dirty="0" smtClean="0"/>
              <a:t>, </a:t>
            </a:r>
            <a:r>
              <a:rPr lang="en-US" sz="2800" dirty="0" err="1" smtClean="0"/>
              <a:t>theo</a:t>
            </a:r>
            <a:r>
              <a:rPr lang="en-US" sz="2800" dirty="0" smtClean="0"/>
              <a:t> </a:t>
            </a:r>
            <a:r>
              <a:rPr lang="en-US" sz="2800" dirty="0" err="1" smtClean="0"/>
              <a:t>dõi</a:t>
            </a:r>
            <a:r>
              <a:rPr lang="en-US" sz="2800" dirty="0" smtClean="0"/>
              <a:t> 2 </a:t>
            </a:r>
            <a:r>
              <a:rPr lang="en-US" sz="2800" dirty="0" err="1" smtClean="0"/>
              <a:t>lần</a:t>
            </a:r>
            <a:r>
              <a:rPr lang="en-US" sz="2800" dirty="0" smtClean="0"/>
              <a:t>/</a:t>
            </a:r>
            <a:r>
              <a:rPr lang="en-US" sz="2800" dirty="0" err="1" smtClean="0"/>
              <a:t>ngày</a:t>
            </a:r>
            <a:r>
              <a:rPr lang="en-US" sz="2800" dirty="0" smtClean="0"/>
              <a:t> </a:t>
            </a:r>
            <a:r>
              <a:rPr lang="en-US" sz="2800" dirty="0" err="1" smtClean="0"/>
              <a:t>vào</a:t>
            </a:r>
            <a:r>
              <a:rPr lang="en-US" sz="2800" dirty="0" smtClean="0"/>
              <a:t> </a:t>
            </a:r>
            <a:r>
              <a:rPr lang="en-US" sz="2800" dirty="0" err="1" smtClean="0"/>
              <a:t>buổi</a:t>
            </a:r>
            <a:r>
              <a:rPr lang="en-US" sz="2800" dirty="0" smtClean="0"/>
              <a:t> </a:t>
            </a:r>
            <a:r>
              <a:rPr lang="en-US" sz="2800" dirty="0" err="1" smtClean="0"/>
              <a:t>sáng</a:t>
            </a:r>
            <a:r>
              <a:rPr lang="en-US" sz="2800" dirty="0" smtClean="0"/>
              <a:t> - </a:t>
            </a:r>
            <a:r>
              <a:rPr lang="en-US" sz="2800" dirty="0" err="1" smtClean="0"/>
              <a:t>chiều</a:t>
            </a:r>
            <a:r>
              <a:rPr lang="en-US" sz="2800" dirty="0" smtClean="0"/>
              <a:t>, </a:t>
            </a:r>
            <a:r>
              <a:rPr lang="en-US" sz="2800" dirty="0" err="1" smtClean="0"/>
              <a:t>dù</a:t>
            </a:r>
            <a:r>
              <a:rPr lang="en-US" sz="2800" dirty="0" smtClean="0"/>
              <a:t> NB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dấu</a:t>
            </a:r>
            <a:r>
              <a:rPr lang="en-US" sz="2800" dirty="0" smtClean="0"/>
              <a:t> </a:t>
            </a:r>
            <a:r>
              <a:rPr lang="en-US" sz="2800" dirty="0" err="1" smtClean="0"/>
              <a:t>hiệu</a:t>
            </a:r>
            <a:r>
              <a:rPr lang="en-US" sz="2800" dirty="0" smtClean="0"/>
              <a:t> </a:t>
            </a:r>
            <a:r>
              <a:rPr lang="en-US" sz="2800" dirty="0" err="1" smtClean="0"/>
              <a:t>sinh</a:t>
            </a:r>
            <a:r>
              <a:rPr lang="en-US" sz="2800" dirty="0" smtClean="0"/>
              <a:t> </a:t>
            </a:r>
            <a:r>
              <a:rPr lang="en-US" sz="2800" dirty="0" err="1" smtClean="0"/>
              <a:t>tồn</a:t>
            </a:r>
            <a:r>
              <a:rPr lang="en-US" sz="2800" dirty="0" smtClean="0"/>
              <a:t> </a:t>
            </a:r>
            <a:r>
              <a:rPr lang="en-US" sz="2800" dirty="0" err="1" smtClean="0"/>
              <a:t>ổn</a:t>
            </a:r>
            <a:r>
              <a:rPr lang="en-US" sz="2800" dirty="0" smtClean="0"/>
              <a:t> </a:t>
            </a:r>
            <a:r>
              <a:rPr lang="en-US" sz="2800" dirty="0" err="1" smtClean="0"/>
              <a:t>định.NB</a:t>
            </a:r>
            <a:r>
              <a:rPr lang="en-US" sz="2800" dirty="0" smtClean="0"/>
              <a:t> </a:t>
            </a:r>
            <a:r>
              <a:rPr lang="en-US" sz="2800" dirty="0" err="1" smtClean="0"/>
              <a:t>nặng</a:t>
            </a:r>
            <a:r>
              <a:rPr lang="en-US" sz="2800" dirty="0" smtClean="0"/>
              <a:t> </a:t>
            </a:r>
            <a:r>
              <a:rPr lang="en-US" sz="2800" dirty="0" err="1" smtClean="0"/>
              <a:t>thì</a:t>
            </a:r>
            <a:r>
              <a:rPr lang="en-US" sz="2800" dirty="0" smtClean="0"/>
              <a:t> </a:t>
            </a:r>
            <a:r>
              <a:rPr lang="en-US" sz="2800" dirty="0" err="1" smtClean="0"/>
              <a:t>cần</a:t>
            </a:r>
            <a:r>
              <a:rPr lang="en-US" sz="2800" dirty="0" smtClean="0"/>
              <a:t> </a:t>
            </a:r>
            <a:r>
              <a:rPr lang="en-US" sz="2800" dirty="0" err="1" smtClean="0"/>
              <a:t>theo</a:t>
            </a:r>
            <a:r>
              <a:rPr lang="en-US" sz="2800" dirty="0" smtClean="0"/>
              <a:t> </a:t>
            </a:r>
            <a:r>
              <a:rPr lang="en-US" sz="2800" dirty="0" err="1" smtClean="0"/>
              <a:t>dõi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lần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endParaRPr lang="en-US" sz="2800" dirty="0" smtClean="0"/>
          </a:p>
          <a:p>
            <a:pPr algn="just" eaLnBrk="1" hangingPunct="1">
              <a:buClr>
                <a:srgbClr val="00FFFF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800" dirty="0" err="1" smtClean="0"/>
              <a:t>Kiểm</a:t>
            </a:r>
            <a:r>
              <a:rPr lang="en-US" sz="2800" dirty="0" smtClean="0"/>
              <a:t> </a:t>
            </a:r>
            <a:r>
              <a:rPr lang="en-US" sz="2800" dirty="0" err="1" smtClean="0"/>
              <a:t>tra</a:t>
            </a:r>
            <a:r>
              <a:rPr lang="en-US" sz="2800" dirty="0" smtClean="0"/>
              <a:t> </a:t>
            </a:r>
            <a:r>
              <a:rPr lang="en-US" sz="2800" dirty="0" err="1" smtClean="0"/>
              <a:t>dụng</a:t>
            </a:r>
            <a:r>
              <a:rPr lang="en-US" sz="2800" dirty="0" smtClean="0"/>
              <a:t> </a:t>
            </a:r>
            <a:r>
              <a:rPr lang="en-US" sz="2800" dirty="0" err="1" smtClean="0"/>
              <a:t>cụ</a:t>
            </a:r>
            <a:r>
              <a:rPr lang="en-US" sz="2800" dirty="0" smtClean="0"/>
              <a:t> </a:t>
            </a:r>
            <a:r>
              <a:rPr lang="en-US" sz="2800" dirty="0" err="1" smtClean="0"/>
              <a:t>đo</a:t>
            </a:r>
            <a:r>
              <a:rPr lang="en-US" sz="2800" dirty="0" smtClean="0"/>
              <a:t> </a:t>
            </a:r>
            <a:r>
              <a:rPr lang="en-US" sz="2800" dirty="0" err="1" smtClean="0"/>
              <a:t>trước</a:t>
            </a:r>
            <a:r>
              <a:rPr lang="en-US" sz="2800" dirty="0" smtClean="0"/>
              <a:t> </a:t>
            </a:r>
            <a:r>
              <a:rPr lang="en-US" sz="2800" dirty="0" err="1" smtClean="0"/>
              <a:t>khi</a:t>
            </a:r>
            <a:r>
              <a:rPr lang="en-US" sz="2800" dirty="0" smtClean="0"/>
              <a:t> </a:t>
            </a:r>
            <a:r>
              <a:rPr lang="en-US" sz="2800" dirty="0" err="1" smtClean="0"/>
              <a:t>đo</a:t>
            </a:r>
            <a:endParaRPr lang="en-US" sz="2800" dirty="0" smtClean="0"/>
          </a:p>
          <a:p>
            <a:pPr algn="just" eaLnBrk="1" hangingPunct="1">
              <a:buClr>
                <a:srgbClr val="00FFFF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800" dirty="0" smtClean="0"/>
              <a:t>Cho NB </a:t>
            </a:r>
            <a:r>
              <a:rPr lang="en-US" sz="2800" dirty="0" err="1" smtClean="0"/>
              <a:t>nghỉ</a:t>
            </a:r>
            <a:r>
              <a:rPr lang="en-US" sz="2800" dirty="0" smtClean="0"/>
              <a:t> </a:t>
            </a:r>
            <a:r>
              <a:rPr lang="en-US" sz="2800" dirty="0" err="1" smtClean="0"/>
              <a:t>ngơi</a:t>
            </a:r>
            <a:r>
              <a:rPr lang="en-US" sz="2800" dirty="0" smtClean="0"/>
              <a:t> </a:t>
            </a:r>
            <a:r>
              <a:rPr lang="en-US" sz="2800" dirty="0" err="1" smtClean="0"/>
              <a:t>tại</a:t>
            </a:r>
            <a:r>
              <a:rPr lang="en-US" sz="2800" dirty="0" smtClean="0"/>
              <a:t> </a:t>
            </a:r>
            <a:r>
              <a:rPr lang="en-US" sz="2800" dirty="0" err="1" smtClean="0"/>
              <a:t>giường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trước</a:t>
            </a:r>
            <a:r>
              <a:rPr lang="en-US" sz="2800" dirty="0" smtClean="0"/>
              <a:t> </a:t>
            </a:r>
            <a:r>
              <a:rPr lang="en-US" sz="2800" dirty="0" err="1" smtClean="0"/>
              <a:t>khi</a:t>
            </a:r>
            <a:r>
              <a:rPr lang="en-US" sz="2800" dirty="0" smtClean="0"/>
              <a:t> </a:t>
            </a:r>
            <a:r>
              <a:rPr lang="en-US" sz="2800" dirty="0" err="1" smtClean="0"/>
              <a:t>đo</a:t>
            </a:r>
            <a:r>
              <a:rPr lang="en-US" sz="2800" dirty="0" smtClean="0"/>
              <a:t> 10 - 15 </a:t>
            </a:r>
            <a:r>
              <a:rPr lang="en-US" sz="2800" dirty="0" err="1" smtClean="0"/>
              <a:t>phút</a:t>
            </a:r>
            <a:r>
              <a:rPr lang="en-US" sz="2800" dirty="0" smtClean="0"/>
              <a:t>.</a:t>
            </a:r>
          </a:p>
          <a:p>
            <a:pPr algn="just" eaLnBrk="1" hangingPunct="1">
              <a:buClr>
                <a:srgbClr val="00FFFF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800" dirty="0" err="1" smtClean="0"/>
              <a:t>Không</a:t>
            </a:r>
            <a:r>
              <a:rPr lang="en-US" sz="2800" dirty="0" smtClean="0"/>
              <a:t> </a:t>
            </a:r>
            <a:r>
              <a:rPr lang="en-US" sz="2800" dirty="0" err="1" smtClean="0"/>
              <a:t>làm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thủ</a:t>
            </a:r>
            <a:r>
              <a:rPr lang="en-US" sz="2800" dirty="0" smtClean="0"/>
              <a:t> </a:t>
            </a:r>
            <a:r>
              <a:rPr lang="en-US" sz="2800" dirty="0" err="1" smtClean="0"/>
              <a:t>thuật</a:t>
            </a:r>
            <a:r>
              <a:rPr lang="en-US" sz="2800" dirty="0" smtClean="0"/>
              <a:t> </a:t>
            </a:r>
            <a:r>
              <a:rPr lang="en-US" sz="2800" dirty="0" err="1" smtClean="0"/>
              <a:t>khác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khi</a:t>
            </a:r>
            <a:r>
              <a:rPr lang="en-US" sz="2800" dirty="0" smtClean="0"/>
              <a:t> </a:t>
            </a:r>
            <a:r>
              <a:rPr lang="en-US" sz="2800" dirty="0" err="1" smtClean="0"/>
              <a:t>đo</a:t>
            </a:r>
            <a:r>
              <a:rPr lang="en-US" sz="2800" dirty="0" smtClean="0"/>
              <a:t>.</a:t>
            </a:r>
          </a:p>
          <a:p>
            <a:pPr algn="just" eaLnBrk="1" hangingPunct="1">
              <a:buClr>
                <a:srgbClr val="00FFFF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800" dirty="0" err="1" smtClean="0"/>
              <a:t>Báo</a:t>
            </a:r>
            <a:r>
              <a:rPr lang="en-US" sz="2800" dirty="0" smtClean="0"/>
              <a:t> </a:t>
            </a:r>
            <a:r>
              <a:rPr lang="en-US" sz="2800" dirty="0" err="1" smtClean="0"/>
              <a:t>bác</a:t>
            </a:r>
            <a:r>
              <a:rPr lang="en-US" sz="2800" dirty="0" smtClean="0"/>
              <a:t> </a:t>
            </a:r>
            <a:r>
              <a:rPr lang="en-US" sz="2800" dirty="0" err="1" smtClean="0"/>
              <a:t>sĩ</a:t>
            </a:r>
            <a:r>
              <a:rPr lang="en-US" sz="2800" dirty="0" smtClean="0"/>
              <a:t> </a:t>
            </a:r>
            <a:r>
              <a:rPr lang="en-US" sz="2800" dirty="0" err="1" smtClean="0"/>
              <a:t>nếu</a:t>
            </a:r>
            <a:r>
              <a:rPr lang="en-US" sz="2800" dirty="0" smtClean="0"/>
              <a:t> </a:t>
            </a:r>
            <a:r>
              <a:rPr lang="en-US" sz="2800" dirty="0" err="1" smtClean="0"/>
              <a:t>thấy</a:t>
            </a:r>
            <a:r>
              <a:rPr lang="en-US" sz="2800" dirty="0" smtClean="0"/>
              <a:t> </a:t>
            </a:r>
            <a:r>
              <a:rPr lang="en-US" sz="2800" dirty="0" err="1" smtClean="0"/>
              <a:t>bất</a:t>
            </a:r>
            <a:r>
              <a:rPr lang="en-US" sz="2800" dirty="0" smtClean="0"/>
              <a:t> </a:t>
            </a:r>
            <a:r>
              <a:rPr lang="en-US" sz="2800" dirty="0" err="1" smtClean="0"/>
              <a:t>thường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khi</a:t>
            </a:r>
            <a:r>
              <a:rPr lang="en-US" sz="2800" dirty="0" smtClean="0"/>
              <a:t> </a:t>
            </a:r>
            <a:r>
              <a:rPr lang="en-US" sz="2800" dirty="0" err="1" smtClean="0"/>
              <a:t>đo</a:t>
            </a:r>
            <a:r>
              <a:rPr lang="en-US" sz="2800" dirty="0" smtClean="0"/>
              <a:t>.</a:t>
            </a:r>
          </a:p>
          <a:p>
            <a:pPr algn="just" eaLnBrk="1" hangingPunct="1">
              <a:buClr>
                <a:srgbClr val="00FFFF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800" dirty="0" err="1" smtClean="0"/>
              <a:t>Ghi</a:t>
            </a:r>
            <a:r>
              <a:rPr lang="en-US" sz="2800" dirty="0" smtClean="0"/>
              <a:t> </a:t>
            </a:r>
            <a:r>
              <a:rPr lang="en-US" sz="2800" dirty="0" err="1" smtClean="0"/>
              <a:t>chép</a:t>
            </a:r>
            <a:r>
              <a:rPr lang="en-US" sz="2800" dirty="0" smtClean="0"/>
              <a:t> </a:t>
            </a:r>
            <a:r>
              <a:rPr lang="en-US" sz="2800" dirty="0" err="1" smtClean="0"/>
              <a:t>kết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phải</a:t>
            </a:r>
            <a:r>
              <a:rPr lang="en-US" sz="2800" dirty="0" smtClean="0"/>
              <a:t> </a:t>
            </a:r>
            <a:r>
              <a:rPr lang="en-US" sz="2800" dirty="0" err="1" smtClean="0"/>
              <a:t>chính</a:t>
            </a:r>
            <a:r>
              <a:rPr lang="en-US" sz="2800" dirty="0" smtClean="0"/>
              <a:t> </a:t>
            </a:r>
            <a:r>
              <a:rPr lang="en-US" sz="2800" dirty="0" err="1" smtClean="0"/>
              <a:t>xác</a:t>
            </a:r>
            <a:r>
              <a:rPr lang="en-US" sz="2800" dirty="0" smtClean="0"/>
              <a:t>, </a:t>
            </a:r>
            <a:r>
              <a:rPr lang="en-US" sz="2800" dirty="0" err="1" smtClean="0"/>
              <a:t>trung</a:t>
            </a:r>
            <a:r>
              <a:rPr lang="en-US" sz="2800" dirty="0" smtClean="0"/>
              <a:t> </a:t>
            </a:r>
            <a:r>
              <a:rPr lang="en-US" sz="2800" dirty="0" err="1" smtClean="0"/>
              <a:t>thực</a:t>
            </a:r>
            <a:r>
              <a:rPr lang="en-US" sz="2800" dirty="0" smtClean="0"/>
              <a:t>.</a:t>
            </a:r>
          </a:p>
          <a:p>
            <a:pPr algn="just" eaLnBrk="1" hangingPunct="1">
              <a:buClr>
                <a:srgbClr val="00FFFF"/>
              </a:buClr>
              <a:buSzPct val="85000"/>
              <a:buFont typeface="Wingdings" pitchFamily="2" charset="2"/>
              <a:buChar char="v"/>
              <a:defRPr/>
            </a:pPr>
            <a:endParaRPr lang="en-US" sz="2800" b="1" dirty="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0175"/>
            <a:ext cx="8382000" cy="868363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err="1" smtClean="0">
                <a:solidFill>
                  <a:srgbClr val="FFFF00"/>
                </a:solidFill>
              </a:rPr>
              <a:t>Câu</a:t>
            </a:r>
            <a:r>
              <a:rPr lang="en-US" sz="4800" b="1" dirty="0" smtClean="0">
                <a:solidFill>
                  <a:srgbClr val="FFFF00"/>
                </a:solidFill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</a:rPr>
              <a:t>hỏi</a:t>
            </a:r>
            <a:r>
              <a:rPr lang="en-US" sz="4800" b="1" dirty="0" smtClean="0">
                <a:solidFill>
                  <a:srgbClr val="FFFF00"/>
                </a:solidFill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</a:rPr>
              <a:t>thảo</a:t>
            </a:r>
            <a:r>
              <a:rPr lang="en-US" sz="4800" b="1" dirty="0" smtClean="0">
                <a:solidFill>
                  <a:srgbClr val="FFFF00"/>
                </a:solidFill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</a:rPr>
              <a:t>luận</a:t>
            </a:r>
            <a:r>
              <a:rPr lang="en-US" sz="4800" b="1" dirty="0" smtClean="0">
                <a:solidFill>
                  <a:srgbClr val="FFFF00"/>
                </a:solidFill>
              </a:rPr>
              <a:t>?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63000" cy="5638800"/>
          </a:xfrm>
        </p:spPr>
        <p:txBody>
          <a:bodyPr/>
          <a:lstStyle/>
          <a:p>
            <a:pPr marL="514350" indent="-514350" eaLnBrk="1" hangingPunct="1">
              <a:buClr>
                <a:srgbClr val="00FFFF"/>
              </a:buClr>
              <a:buSzPct val="85000"/>
              <a:buFont typeface="+mj-lt"/>
              <a:buAutoNum type="arabicPeriod"/>
              <a:defRPr/>
            </a:pPr>
            <a:r>
              <a:rPr lang="en-US" dirty="0" err="1" smtClean="0"/>
              <a:t>Hãy</a:t>
            </a:r>
            <a:r>
              <a:rPr lang="en-US" dirty="0" smtClean="0"/>
              <a:t> </a:t>
            </a:r>
            <a:r>
              <a:rPr lang="en-US" dirty="0" err="1" smtClean="0"/>
              <a:t>kể</a:t>
            </a:r>
            <a:r>
              <a:rPr lang="en-US" dirty="0" smtClean="0"/>
              <a:t> 4 </a:t>
            </a:r>
            <a:r>
              <a:rPr lang="en-US" dirty="0" err="1" smtClean="0"/>
              <a:t>dạng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err="1" smtClean="0"/>
              <a:t>t</a:t>
            </a:r>
            <a:r>
              <a:rPr lang="en-US" dirty="0" smtClean="0"/>
              <a:t> </a:t>
            </a:r>
            <a:r>
              <a:rPr lang="en-US" dirty="0" err="1" smtClean="0"/>
              <a:t>thường</a:t>
            </a:r>
            <a:r>
              <a:rPr lang="en-US" dirty="0" smtClean="0"/>
              <a:t> </a:t>
            </a:r>
            <a:r>
              <a:rPr lang="en-US" dirty="0" err="1" smtClean="0"/>
              <a:t>gặp</a:t>
            </a:r>
            <a:r>
              <a:rPr lang="en-US" dirty="0" smtClean="0"/>
              <a:t>?</a:t>
            </a:r>
          </a:p>
          <a:p>
            <a:pPr marL="514350" indent="-514350" eaLnBrk="1" hangingPunct="1">
              <a:buClr>
                <a:srgbClr val="00FFFF"/>
              </a:buClr>
              <a:buSzPct val="85000"/>
              <a:buFont typeface="+mj-lt"/>
              <a:buAutoNum type="arabicPeriod"/>
              <a:defRPr/>
            </a:pPr>
            <a:r>
              <a:rPr lang="en-US" dirty="0" err="1" smtClean="0"/>
              <a:t>Hãy</a:t>
            </a:r>
            <a:r>
              <a:rPr lang="en-US" dirty="0" smtClean="0"/>
              <a:t> </a:t>
            </a:r>
            <a:r>
              <a:rPr lang="en-US" dirty="0" err="1" smtClean="0"/>
              <a:t>kể</a:t>
            </a:r>
            <a:r>
              <a:rPr lang="en-US" dirty="0" smtClean="0"/>
              <a:t> 3 </a:t>
            </a:r>
            <a:r>
              <a:rPr lang="en-US" dirty="0" err="1" smtClean="0"/>
              <a:t>giai</a:t>
            </a:r>
            <a:r>
              <a:rPr lang="en-US" dirty="0" smtClean="0"/>
              <a:t> </a:t>
            </a:r>
            <a:r>
              <a:rPr lang="en-US" dirty="0" err="1" smtClean="0"/>
              <a:t>đoạn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sốt</a:t>
            </a:r>
            <a:r>
              <a:rPr lang="en-US" dirty="0" smtClean="0"/>
              <a:t>?</a:t>
            </a:r>
          </a:p>
          <a:p>
            <a:pPr marL="514350" indent="-514350" eaLnBrk="1" hangingPunct="1">
              <a:buClr>
                <a:srgbClr val="00FFFF"/>
              </a:buClr>
              <a:buSzPct val="85000"/>
              <a:buFont typeface="+mj-lt"/>
              <a:buAutoNum type="arabicPeriod"/>
              <a:defRPr/>
            </a:pPr>
            <a:r>
              <a:rPr lang="en-US" dirty="0" err="1" smtClean="0"/>
              <a:t>Hãy</a:t>
            </a:r>
            <a:r>
              <a:rPr lang="en-US" dirty="0" smtClean="0"/>
              <a:t> </a:t>
            </a:r>
            <a:r>
              <a:rPr lang="en-US" dirty="0" err="1" smtClean="0"/>
              <a:t>kể</a:t>
            </a:r>
            <a:r>
              <a:rPr lang="en-US" dirty="0" smtClean="0"/>
              <a:t> 3 </a:t>
            </a:r>
            <a:r>
              <a:rPr lang="en-US" dirty="0" err="1" smtClean="0"/>
              <a:t>yếu</a:t>
            </a:r>
            <a:r>
              <a:rPr lang="en-US" dirty="0" smtClean="0"/>
              <a:t> </a:t>
            </a:r>
            <a:r>
              <a:rPr lang="en-US" dirty="0" err="1" smtClean="0"/>
              <a:t>tố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r>
              <a:rPr lang="en-US" dirty="0" smtClean="0"/>
              <a:t> </a:t>
            </a:r>
            <a:r>
              <a:rPr lang="en-US" dirty="0" err="1" smtClean="0"/>
              <a:t>hưởng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DHST?</a:t>
            </a:r>
          </a:p>
          <a:p>
            <a:pPr marL="514350" indent="-514350" eaLnBrk="1" hangingPunct="1">
              <a:buClr>
                <a:srgbClr val="00FFFF"/>
              </a:buClr>
              <a:buSzPct val="85000"/>
              <a:buFont typeface="+mj-lt"/>
              <a:buAutoNum type="arabicPeriod"/>
              <a:defRPr/>
            </a:pPr>
            <a:r>
              <a:rPr lang="en-US" dirty="0" err="1" smtClean="0"/>
              <a:t>Hãy</a:t>
            </a:r>
            <a:r>
              <a:rPr lang="en-US" dirty="0" smtClean="0"/>
              <a:t> </a:t>
            </a:r>
            <a:r>
              <a:rPr lang="en-US" dirty="0" err="1" smtClean="0"/>
              <a:t>kể</a:t>
            </a:r>
            <a:r>
              <a:rPr lang="en-US" dirty="0" smtClean="0"/>
              <a:t> 4 </a:t>
            </a:r>
            <a:r>
              <a:rPr lang="en-US" dirty="0" err="1" smtClean="0"/>
              <a:t>yếu</a:t>
            </a:r>
            <a:r>
              <a:rPr lang="en-US" dirty="0" smtClean="0"/>
              <a:t> </a:t>
            </a:r>
            <a:r>
              <a:rPr lang="en-US" dirty="0" err="1" smtClean="0"/>
              <a:t>tố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 smtClean="0"/>
              <a:t>nên</a:t>
            </a:r>
            <a:r>
              <a:rPr lang="en-US" dirty="0" smtClean="0"/>
              <a:t> </a:t>
            </a:r>
            <a:r>
              <a:rPr lang="en-US" dirty="0" err="1" smtClean="0"/>
              <a:t>huyết</a:t>
            </a:r>
            <a:r>
              <a:rPr lang="en-US" dirty="0" smtClean="0"/>
              <a:t> </a:t>
            </a:r>
            <a:r>
              <a:rPr lang="en-US" dirty="0" err="1" smtClean="0"/>
              <a:t>áp</a:t>
            </a:r>
            <a:r>
              <a:rPr lang="en-US" dirty="0" smtClean="0"/>
              <a:t>? </a:t>
            </a:r>
            <a:endParaRPr lang="en-US" dirty="0" smtClean="0"/>
          </a:p>
          <a:p>
            <a:pPr algn="just" eaLnBrk="1" hangingPunct="1">
              <a:lnSpc>
                <a:spcPct val="160000"/>
              </a:lnSpc>
              <a:buFont typeface="Wingdings" pitchFamily="2" charset="2"/>
              <a:buBlip>
                <a:blip r:embed="rId2"/>
              </a:buBlip>
              <a:defRPr/>
            </a:pPr>
            <a:endParaRPr lang="en-US" sz="3600" b="1" dirty="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0175"/>
            <a:ext cx="8382000" cy="868363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err="1" smtClean="0">
                <a:solidFill>
                  <a:srgbClr val="FFFF00"/>
                </a:solidFill>
              </a:rPr>
              <a:t>Nhiệt</a:t>
            </a:r>
            <a:r>
              <a:rPr lang="en-US" sz="4800" b="1" dirty="0" smtClean="0">
                <a:solidFill>
                  <a:srgbClr val="FFFF00"/>
                </a:solidFill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</a:rPr>
              <a:t>độ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63000" cy="5638800"/>
          </a:xfrm>
        </p:spPr>
        <p:txBody>
          <a:bodyPr/>
          <a:lstStyle/>
          <a:p>
            <a:pPr eaLnBrk="1" hangingPunct="1">
              <a:buClr>
                <a:srgbClr val="00FFFF"/>
              </a:buClr>
              <a:buSzPct val="85000"/>
              <a:buFont typeface="Wingdings" pitchFamily="2" charset="2"/>
              <a:buChar char="v"/>
              <a:defRPr/>
            </a:pP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dạng</a:t>
            </a:r>
            <a:r>
              <a:rPr lang="en-US" dirty="0" smtClean="0"/>
              <a:t> </a:t>
            </a:r>
            <a:r>
              <a:rPr lang="en-US" dirty="0" err="1" smtClean="0"/>
              <a:t>sốt</a:t>
            </a:r>
            <a:r>
              <a:rPr lang="en-US" dirty="0" smtClean="0"/>
              <a:t>: </a:t>
            </a:r>
            <a:r>
              <a:rPr lang="en-US" dirty="0" err="1" smtClean="0"/>
              <a:t>Sốt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4 </a:t>
            </a:r>
            <a:r>
              <a:rPr lang="en-US" dirty="0" err="1" smtClean="0"/>
              <a:t>dạng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: 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dirty="0" err="1" smtClean="0"/>
              <a:t>Sốt</a:t>
            </a:r>
            <a:r>
              <a:rPr lang="en-US" dirty="0" smtClean="0"/>
              <a:t> </a:t>
            </a:r>
            <a:r>
              <a:rPr lang="en-US" dirty="0" err="1" smtClean="0"/>
              <a:t>liên</a:t>
            </a:r>
            <a:r>
              <a:rPr lang="en-US" dirty="0" smtClean="0"/>
              <a:t> </a:t>
            </a:r>
            <a:r>
              <a:rPr lang="en-US" dirty="0" err="1" smtClean="0"/>
              <a:t>tục</a:t>
            </a:r>
            <a:r>
              <a:rPr lang="en-US" dirty="0" smtClean="0"/>
              <a:t>: </a:t>
            </a:r>
            <a:r>
              <a:rPr lang="en-US" dirty="0" err="1" smtClean="0"/>
              <a:t>sốt</a:t>
            </a:r>
            <a:r>
              <a:rPr lang="en-US" dirty="0" smtClean="0"/>
              <a:t> </a:t>
            </a: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ngày</a:t>
            </a:r>
            <a:endParaRPr lang="en-US" dirty="0" smtClean="0"/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dirty="0" err="1" smtClean="0"/>
              <a:t>Sốt</a:t>
            </a:r>
            <a:r>
              <a:rPr lang="en-US" dirty="0" smtClean="0"/>
              <a:t> </a:t>
            </a:r>
            <a:r>
              <a:rPr lang="en-US" dirty="0" err="1" smtClean="0"/>
              <a:t>dao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: </a:t>
            </a:r>
            <a:r>
              <a:rPr lang="en-US" dirty="0" err="1" smtClean="0"/>
              <a:t>lúc</a:t>
            </a:r>
            <a:r>
              <a:rPr lang="en-US" dirty="0" smtClean="0"/>
              <a:t> </a:t>
            </a:r>
            <a:r>
              <a:rPr lang="en-US" dirty="0" err="1" smtClean="0"/>
              <a:t>sốt</a:t>
            </a:r>
            <a:r>
              <a:rPr lang="en-US" dirty="0" smtClean="0"/>
              <a:t> </a:t>
            </a:r>
            <a:r>
              <a:rPr lang="en-US" dirty="0" err="1" smtClean="0"/>
              <a:t>lúc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ngày</a:t>
            </a:r>
            <a:endParaRPr lang="en-US" dirty="0" smtClean="0"/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dirty="0" err="1" smtClean="0"/>
              <a:t>Sốt</a:t>
            </a:r>
            <a:r>
              <a:rPr lang="en-US" dirty="0" smtClean="0"/>
              <a:t> </a:t>
            </a: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quãng</a:t>
            </a:r>
            <a:r>
              <a:rPr lang="en-US" dirty="0" smtClean="0"/>
              <a:t>: </a:t>
            </a:r>
            <a:r>
              <a:rPr lang="en-US" dirty="0" err="1" smtClean="0"/>
              <a:t>sáng</a:t>
            </a:r>
            <a:r>
              <a:rPr lang="en-US" dirty="0" smtClean="0"/>
              <a:t> </a:t>
            </a:r>
            <a:r>
              <a:rPr lang="en-US" dirty="0" err="1" smtClean="0"/>
              <a:t>sốt</a:t>
            </a:r>
            <a:r>
              <a:rPr lang="en-US" dirty="0" smtClean="0"/>
              <a:t> </a:t>
            </a:r>
            <a:r>
              <a:rPr lang="en-US" dirty="0" err="1" smtClean="0"/>
              <a:t>chiều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sốt</a:t>
            </a:r>
            <a:r>
              <a:rPr lang="en-US" dirty="0" smtClean="0"/>
              <a:t>, </a:t>
            </a:r>
            <a:r>
              <a:rPr lang="en-US" dirty="0" err="1" smtClean="0"/>
              <a:t>ngày</a:t>
            </a:r>
            <a:r>
              <a:rPr lang="en-US" dirty="0" smtClean="0"/>
              <a:t> </a:t>
            </a:r>
            <a:r>
              <a:rPr lang="en-US" dirty="0" err="1" smtClean="0"/>
              <a:t>sốt</a:t>
            </a:r>
            <a:r>
              <a:rPr lang="en-US" dirty="0" smtClean="0"/>
              <a:t> </a:t>
            </a:r>
            <a:r>
              <a:rPr lang="en-US" dirty="0" err="1" smtClean="0"/>
              <a:t>ngày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pt-BR" dirty="0" smtClean="0"/>
              <a:t>Sốt hồi quy: nhiều ngày sốt một lần</a:t>
            </a:r>
            <a:endParaRPr lang="en-US" dirty="0" smtClean="0"/>
          </a:p>
          <a:p>
            <a:pPr algn="just" eaLnBrk="1" hangingPunct="1">
              <a:lnSpc>
                <a:spcPct val="160000"/>
              </a:lnSpc>
              <a:buFont typeface="Wingdings" pitchFamily="2" charset="2"/>
              <a:buBlip>
                <a:blip r:embed="rId2"/>
              </a:buBlip>
              <a:defRPr/>
            </a:pPr>
            <a:endParaRPr lang="en-US" sz="3600" b="1" dirty="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0175"/>
            <a:ext cx="8382000" cy="868363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err="1" smtClean="0">
                <a:solidFill>
                  <a:srgbClr val="FFFF00"/>
                </a:solidFill>
              </a:rPr>
              <a:t>Nhiệt</a:t>
            </a:r>
            <a:r>
              <a:rPr lang="en-US" sz="4800" b="1" dirty="0" smtClean="0">
                <a:solidFill>
                  <a:srgbClr val="FFFF00"/>
                </a:solidFill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</a:rPr>
              <a:t>độ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763000" cy="5791200"/>
          </a:xfrm>
        </p:spPr>
        <p:txBody>
          <a:bodyPr/>
          <a:lstStyle/>
          <a:p>
            <a:pPr eaLnBrk="1" hangingPunct="1">
              <a:buClr>
                <a:srgbClr val="00FFFF"/>
              </a:buClr>
              <a:buSzPct val="85000"/>
              <a:buFont typeface="Wingdings" pitchFamily="2" charset="2"/>
              <a:buChar char="v"/>
              <a:defRPr/>
            </a:pPr>
            <a:r>
              <a:rPr lang="pt-BR" dirty="0" smtClean="0"/>
              <a:t>Các giai đoạn của sốt (3): </a:t>
            </a:r>
            <a:endParaRPr lang="en-US" dirty="0" smtClean="0"/>
          </a:p>
          <a:p>
            <a:pPr lvl="1" algn="just" eaLnBrk="1" hangingPunct="1">
              <a:lnSpc>
                <a:spcPct val="120000"/>
              </a:lnSpc>
              <a:defRPr/>
            </a:pPr>
            <a:r>
              <a:rPr lang="pt-BR" dirty="0" smtClean="0">
                <a:solidFill>
                  <a:srgbClr val="FFFF66"/>
                </a:solidFill>
              </a:rPr>
              <a:t>Sốt tăng:</a:t>
            </a:r>
            <a:r>
              <a:rPr lang="pt-BR" dirty="0" smtClean="0"/>
              <a:t> nhiệt độ tăng dần khi đo, run rẩy, sởn da gà, rung cơ, da tái nhợt, tư  thế co quắp, không ra mồ hôi</a:t>
            </a:r>
            <a:endParaRPr lang="en-US" dirty="0" smtClean="0"/>
          </a:p>
          <a:p>
            <a:pPr lvl="1" algn="just" eaLnBrk="1" hangingPunct="1">
              <a:lnSpc>
                <a:spcPct val="120000"/>
              </a:lnSpc>
              <a:defRPr/>
            </a:pPr>
            <a:r>
              <a:rPr lang="pt-BR" dirty="0" smtClean="0">
                <a:solidFill>
                  <a:srgbClr val="FFFF66"/>
                </a:solidFill>
              </a:rPr>
              <a:t>Sốt đứng:</a:t>
            </a:r>
            <a:r>
              <a:rPr lang="pt-BR" dirty="0" smtClean="0"/>
              <a:t> nhiệt độ không thay đổi, triệu chứng giống sốt tăng, môi khô…</a:t>
            </a:r>
            <a:endParaRPr lang="en-US" dirty="0" smtClean="0"/>
          </a:p>
          <a:p>
            <a:pPr lvl="1" algn="just" eaLnBrk="1" hangingPunct="1">
              <a:lnSpc>
                <a:spcPct val="120000"/>
              </a:lnSpc>
              <a:defRPr/>
            </a:pPr>
            <a:r>
              <a:rPr lang="pt-BR" dirty="0" smtClean="0">
                <a:solidFill>
                  <a:srgbClr val="FFFF66"/>
                </a:solidFill>
              </a:rPr>
              <a:t>Sốt lui:</a:t>
            </a:r>
            <a:r>
              <a:rPr lang="pt-BR" dirty="0" smtClean="0"/>
              <a:t> nhiệt độ giảm dần khi đo, ra nhiều mồ hôi, thở nhanh sâu, mạch ngoại biên giãn.</a:t>
            </a:r>
            <a:endParaRPr lang="en-US" dirty="0" smtClean="0"/>
          </a:p>
          <a:p>
            <a:pPr algn="just" eaLnBrk="1" hangingPunct="1">
              <a:lnSpc>
                <a:spcPct val="160000"/>
              </a:lnSpc>
              <a:buFont typeface="Wingdings" pitchFamily="2" charset="2"/>
              <a:buBlip>
                <a:blip r:embed="rId2"/>
              </a:buBlip>
              <a:defRPr/>
            </a:pPr>
            <a:endParaRPr lang="en-US" sz="3600" b="1" dirty="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382000" cy="5635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err="1" smtClean="0">
                <a:solidFill>
                  <a:srgbClr val="FFFF00"/>
                </a:solidFill>
              </a:rPr>
              <a:t>Tình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huống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lâm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sàng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02825"/>
            <a:ext cx="8991600" cy="5715000"/>
          </a:xfrm>
        </p:spPr>
        <p:txBody>
          <a:bodyPr/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2800" dirty="0" smtClean="0"/>
              <a:t>NB </a:t>
            </a:r>
            <a:r>
              <a:rPr lang="en-US" sz="2800" dirty="0" err="1" smtClean="0"/>
              <a:t>Nguyễn</a:t>
            </a:r>
            <a:r>
              <a:rPr lang="en-US" sz="2800" dirty="0" smtClean="0"/>
              <a:t> </a:t>
            </a:r>
            <a:r>
              <a:rPr lang="en-US" sz="2800" dirty="0" err="1" smtClean="0"/>
              <a:t>Văn</a:t>
            </a:r>
            <a:r>
              <a:rPr lang="en-US" sz="2800" dirty="0" smtClean="0"/>
              <a:t> D, 54 </a:t>
            </a:r>
            <a:r>
              <a:rPr lang="en-US" sz="2800" dirty="0" err="1" smtClean="0"/>
              <a:t>tuổi</a:t>
            </a:r>
            <a:r>
              <a:rPr lang="en-US" sz="2800" dirty="0" smtClean="0"/>
              <a:t>, </a:t>
            </a:r>
            <a:r>
              <a:rPr lang="en-US" sz="2800" dirty="0" err="1" smtClean="0"/>
              <a:t>giới</a:t>
            </a:r>
            <a:r>
              <a:rPr lang="en-US" sz="2800" dirty="0" smtClean="0"/>
              <a:t> </a:t>
            </a:r>
            <a:r>
              <a:rPr lang="en-US" sz="2800" dirty="0" err="1" smtClean="0"/>
              <a:t>nam</a:t>
            </a:r>
            <a:r>
              <a:rPr lang="en-US" sz="2800" dirty="0" smtClean="0"/>
              <a:t>, GS 38. </a:t>
            </a:r>
            <a:r>
              <a:rPr lang="en-US" sz="2800" dirty="0" err="1" smtClean="0"/>
              <a:t>Chẩn</a:t>
            </a:r>
            <a:r>
              <a:rPr lang="en-US" sz="2800" dirty="0" smtClean="0"/>
              <a:t> </a:t>
            </a:r>
            <a:r>
              <a:rPr lang="en-US" sz="2800" dirty="0" err="1" smtClean="0"/>
              <a:t>đoán</a:t>
            </a:r>
            <a:r>
              <a:rPr lang="en-US" sz="2800" dirty="0" smtClean="0"/>
              <a:t>: </a:t>
            </a:r>
            <a:r>
              <a:rPr lang="en-US" sz="2800" dirty="0" err="1" smtClean="0"/>
              <a:t>suy</a:t>
            </a:r>
            <a:r>
              <a:rPr lang="en-US" sz="2800" dirty="0" smtClean="0"/>
              <a:t> </a:t>
            </a:r>
            <a:r>
              <a:rPr lang="en-US" sz="2800" dirty="0" err="1" smtClean="0"/>
              <a:t>thận</a:t>
            </a:r>
            <a:r>
              <a:rPr lang="en-US" sz="2800" dirty="0" smtClean="0"/>
              <a:t> </a:t>
            </a:r>
            <a:r>
              <a:rPr lang="en-US" sz="2800" dirty="0" err="1" smtClean="0"/>
              <a:t>mạn</a:t>
            </a:r>
            <a:r>
              <a:rPr lang="en-US" sz="2800" dirty="0" smtClean="0"/>
              <a:t> (CKD). </a:t>
            </a:r>
            <a:r>
              <a:rPr lang="en-US" sz="2800" dirty="0" err="1" smtClean="0"/>
              <a:t>Điều</a:t>
            </a:r>
            <a:r>
              <a:rPr lang="en-US" sz="2800" dirty="0" smtClean="0"/>
              <a:t> </a:t>
            </a:r>
            <a:r>
              <a:rPr lang="en-US" sz="2800" dirty="0" err="1" smtClean="0"/>
              <a:t>trị</a:t>
            </a:r>
            <a:r>
              <a:rPr lang="en-US" sz="2800" dirty="0" smtClean="0"/>
              <a:t> </a:t>
            </a:r>
            <a:r>
              <a:rPr lang="en-US" sz="2800" dirty="0" err="1" smtClean="0"/>
              <a:t>ngày</a:t>
            </a:r>
            <a:r>
              <a:rPr lang="en-US" sz="2800" dirty="0" smtClean="0"/>
              <a:t> </a:t>
            </a:r>
            <a:r>
              <a:rPr lang="en-US" sz="2800" dirty="0" err="1" smtClean="0"/>
              <a:t>thứ</a:t>
            </a:r>
            <a:r>
              <a:rPr lang="en-US" sz="2800" dirty="0" smtClean="0"/>
              <a:t> 3. NB </a:t>
            </a:r>
            <a:r>
              <a:rPr lang="en-US" sz="2800" dirty="0" err="1" smtClean="0"/>
              <a:t>cảm</a:t>
            </a:r>
            <a:r>
              <a:rPr lang="en-US" sz="2800" dirty="0" smtClean="0"/>
              <a:t> </a:t>
            </a:r>
            <a:r>
              <a:rPr lang="en-US" sz="2800" dirty="0" err="1" smtClean="0"/>
              <a:t>thấy</a:t>
            </a:r>
            <a:r>
              <a:rPr lang="en-US" sz="2800" dirty="0" smtClean="0"/>
              <a:t> </a:t>
            </a:r>
            <a:r>
              <a:rPr lang="en-US" sz="2800" dirty="0" err="1" smtClean="0"/>
              <a:t>đau</a:t>
            </a:r>
            <a:r>
              <a:rPr lang="en-US" sz="2800" dirty="0" smtClean="0"/>
              <a:t> </a:t>
            </a:r>
            <a:r>
              <a:rPr lang="en-US" sz="2800" dirty="0" err="1" smtClean="0"/>
              <a:t>đầu</a:t>
            </a:r>
            <a:r>
              <a:rPr lang="en-US" sz="2800" dirty="0" smtClean="0"/>
              <a:t> </a:t>
            </a:r>
            <a:r>
              <a:rPr lang="en-US" sz="2800" dirty="0" err="1" smtClean="0"/>
              <a:t>chóng</a:t>
            </a:r>
            <a:r>
              <a:rPr lang="en-US" sz="2800" dirty="0" smtClean="0"/>
              <a:t> </a:t>
            </a:r>
            <a:r>
              <a:rPr lang="en-US" sz="2800" dirty="0" err="1" smtClean="0"/>
              <a:t>mặt</a:t>
            </a:r>
            <a:r>
              <a:rPr lang="en-US" sz="2800" dirty="0" smtClean="0"/>
              <a:t> </a:t>
            </a:r>
            <a:r>
              <a:rPr lang="en-US" sz="2800" dirty="0" err="1" smtClean="0"/>
              <a:t>nên</a:t>
            </a:r>
            <a:r>
              <a:rPr lang="en-US" sz="2800" dirty="0" smtClean="0"/>
              <a:t> </a:t>
            </a:r>
            <a:r>
              <a:rPr lang="en-US" sz="2800" dirty="0" err="1" smtClean="0"/>
              <a:t>bảo</a:t>
            </a:r>
            <a:r>
              <a:rPr lang="en-US" sz="2800" dirty="0" smtClean="0"/>
              <a:t> </a:t>
            </a:r>
            <a:r>
              <a:rPr lang="en-US" sz="2800" dirty="0" err="1" smtClean="0"/>
              <a:t>người</a:t>
            </a:r>
            <a:r>
              <a:rPr lang="en-US" sz="2800" dirty="0" smtClean="0"/>
              <a:t> </a:t>
            </a:r>
            <a:r>
              <a:rPr lang="en-US" sz="2800" dirty="0" err="1" smtClean="0"/>
              <a:t>nhà</a:t>
            </a:r>
            <a:r>
              <a:rPr lang="en-US" sz="2800" dirty="0" smtClean="0"/>
              <a:t> </a:t>
            </a:r>
            <a:r>
              <a:rPr lang="en-US" sz="2800" dirty="0" err="1" smtClean="0"/>
              <a:t>vào</a:t>
            </a:r>
            <a:r>
              <a:rPr lang="en-US" sz="2800" dirty="0" smtClean="0"/>
              <a:t> </a:t>
            </a:r>
            <a:r>
              <a:rPr lang="en-US" sz="2800" dirty="0" err="1" smtClean="0"/>
              <a:t>báo</a:t>
            </a:r>
            <a:r>
              <a:rPr lang="en-US" sz="2800" dirty="0" smtClean="0"/>
              <a:t> </a:t>
            </a:r>
            <a:r>
              <a:rPr lang="en-US" sz="2800" dirty="0" err="1" smtClean="0"/>
              <a:t>với</a:t>
            </a:r>
            <a:r>
              <a:rPr lang="en-US" sz="2800" dirty="0" smtClean="0"/>
              <a:t> BS, BS </a:t>
            </a:r>
            <a:r>
              <a:rPr lang="en-US" sz="2800" dirty="0" err="1" smtClean="0"/>
              <a:t>yêu</a:t>
            </a:r>
            <a:r>
              <a:rPr lang="en-US" sz="2800" dirty="0" smtClean="0"/>
              <a:t> </a:t>
            </a:r>
            <a:r>
              <a:rPr lang="en-US" sz="2800" dirty="0" err="1" smtClean="0"/>
              <a:t>cầu</a:t>
            </a:r>
            <a:r>
              <a:rPr lang="en-US" sz="2800" dirty="0" smtClean="0"/>
              <a:t> ĐD </a:t>
            </a:r>
            <a:r>
              <a:rPr lang="en-US" sz="2800" dirty="0" err="1" smtClean="0"/>
              <a:t>ra</a:t>
            </a:r>
            <a:r>
              <a:rPr lang="en-US" sz="2800" dirty="0" smtClean="0"/>
              <a:t> </a:t>
            </a:r>
            <a:r>
              <a:rPr lang="en-US" sz="2800" dirty="0" err="1" smtClean="0"/>
              <a:t>kiểm</a:t>
            </a:r>
            <a:r>
              <a:rPr lang="en-US" sz="2800" dirty="0" smtClean="0"/>
              <a:t> </a:t>
            </a:r>
            <a:r>
              <a:rPr lang="en-US" sz="2800" dirty="0" err="1" smtClean="0"/>
              <a:t>tra</a:t>
            </a:r>
            <a:r>
              <a:rPr lang="en-US" sz="2800" dirty="0" smtClean="0"/>
              <a:t> NB. ĐD </a:t>
            </a:r>
            <a:r>
              <a:rPr lang="en-US" sz="2800" dirty="0" err="1" smtClean="0"/>
              <a:t>tiến</a:t>
            </a:r>
            <a:r>
              <a:rPr lang="en-US" sz="2800" dirty="0" smtClean="0"/>
              <a:t> </a:t>
            </a:r>
            <a:r>
              <a:rPr lang="en-US" sz="2800" dirty="0" err="1" smtClean="0"/>
              <a:t>hành</a:t>
            </a:r>
            <a:r>
              <a:rPr lang="en-US" sz="2800" dirty="0" smtClean="0"/>
              <a:t> </a:t>
            </a:r>
            <a:r>
              <a:rPr lang="en-US" sz="2800" dirty="0" err="1" smtClean="0"/>
              <a:t>đo</a:t>
            </a:r>
            <a:r>
              <a:rPr lang="en-US" sz="2800" dirty="0" smtClean="0"/>
              <a:t> DHST, </a:t>
            </a:r>
            <a:r>
              <a:rPr lang="en-US" sz="2800" dirty="0" err="1" smtClean="0"/>
              <a:t>kết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: </a:t>
            </a:r>
            <a:r>
              <a:rPr lang="en-US" sz="2800" dirty="0" err="1" smtClean="0"/>
              <a:t>bắt</a:t>
            </a:r>
            <a:r>
              <a:rPr lang="en-US" sz="2800" dirty="0" smtClean="0"/>
              <a:t> </a:t>
            </a:r>
            <a:r>
              <a:rPr lang="en-US" sz="2800" dirty="0" err="1" smtClean="0"/>
              <a:t>mạch</a:t>
            </a:r>
            <a:r>
              <a:rPr lang="en-US" sz="2800" dirty="0" smtClean="0"/>
              <a:t> quay: 87 </a:t>
            </a:r>
            <a:r>
              <a:rPr lang="en-US" sz="2800" dirty="0" err="1" smtClean="0"/>
              <a:t>lần</a:t>
            </a:r>
            <a:r>
              <a:rPr lang="en-US" sz="2800" dirty="0" smtClean="0"/>
              <a:t>/</a:t>
            </a:r>
            <a:r>
              <a:rPr lang="en-US" sz="2800" dirty="0" err="1" smtClean="0"/>
              <a:t>phút</a:t>
            </a:r>
            <a:r>
              <a:rPr lang="en-US" sz="2800" dirty="0" smtClean="0"/>
              <a:t>, </a:t>
            </a:r>
            <a:r>
              <a:rPr lang="en-US" sz="2800" dirty="0" err="1" smtClean="0"/>
              <a:t>đo</a:t>
            </a:r>
            <a:r>
              <a:rPr lang="en-US" sz="2800" dirty="0" smtClean="0"/>
              <a:t> HA ở </a:t>
            </a:r>
            <a:r>
              <a:rPr lang="en-US" sz="2800" dirty="0" err="1" smtClean="0"/>
              <a:t>cánh</a:t>
            </a:r>
            <a:r>
              <a:rPr lang="en-US" sz="2800" dirty="0" smtClean="0"/>
              <a:t> </a:t>
            </a:r>
            <a:r>
              <a:rPr lang="en-US" sz="2800" dirty="0" err="1" smtClean="0"/>
              <a:t>tay</a:t>
            </a:r>
            <a:r>
              <a:rPr lang="en-US" sz="2800" dirty="0" smtClean="0"/>
              <a:t>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HA </a:t>
            </a:r>
            <a:r>
              <a:rPr lang="en-US" sz="2800" dirty="0" err="1" smtClean="0"/>
              <a:t>đồng</a:t>
            </a:r>
            <a:r>
              <a:rPr lang="en-US" sz="2800" dirty="0" smtClean="0"/>
              <a:t> </a:t>
            </a:r>
            <a:r>
              <a:rPr lang="en-US" sz="2800" dirty="0" err="1" smtClean="0"/>
              <a:t>hồ</a:t>
            </a:r>
            <a:r>
              <a:rPr lang="en-US" sz="2800" dirty="0" smtClean="0"/>
              <a:t>: 195/110 mmHg, </a:t>
            </a:r>
            <a:r>
              <a:rPr lang="en-US" sz="2800" dirty="0" err="1" smtClean="0"/>
              <a:t>nhịp</a:t>
            </a:r>
            <a:r>
              <a:rPr lang="en-US" sz="2800" dirty="0" smtClean="0"/>
              <a:t> </a:t>
            </a:r>
            <a:r>
              <a:rPr lang="en-US" sz="2800" dirty="0" err="1" smtClean="0"/>
              <a:t>thở</a:t>
            </a:r>
            <a:r>
              <a:rPr lang="en-US" sz="2800" dirty="0" smtClean="0"/>
              <a:t> 25 </a:t>
            </a:r>
            <a:r>
              <a:rPr lang="en-US" sz="2800" dirty="0" err="1" smtClean="0"/>
              <a:t>lần</a:t>
            </a:r>
            <a:r>
              <a:rPr lang="en-US" sz="2800" dirty="0" smtClean="0"/>
              <a:t>/</a:t>
            </a:r>
            <a:r>
              <a:rPr lang="en-US" sz="2800" dirty="0" err="1" smtClean="0"/>
              <a:t>phút</a:t>
            </a:r>
            <a:r>
              <a:rPr lang="en-US" sz="2800" dirty="0" smtClean="0"/>
              <a:t>, </a:t>
            </a:r>
            <a:r>
              <a:rPr lang="en-US" sz="2800" dirty="0" err="1" smtClean="0"/>
              <a:t>khó</a:t>
            </a:r>
            <a:r>
              <a:rPr lang="en-US" sz="2800" dirty="0" smtClean="0"/>
              <a:t> </a:t>
            </a:r>
            <a:r>
              <a:rPr lang="en-US" sz="2800" dirty="0" err="1" smtClean="0"/>
              <a:t>thở</a:t>
            </a:r>
            <a:r>
              <a:rPr lang="en-US" sz="2800" dirty="0" smtClean="0"/>
              <a:t> </a:t>
            </a:r>
            <a:r>
              <a:rPr lang="en-US" sz="2800" dirty="0" err="1" smtClean="0"/>
              <a:t>nhẹ</a:t>
            </a:r>
            <a:r>
              <a:rPr lang="en-US" sz="2800" dirty="0" smtClean="0"/>
              <a:t>; </a:t>
            </a:r>
            <a:r>
              <a:rPr lang="en-US" sz="2800" dirty="0" err="1" smtClean="0"/>
              <a:t>nhiệt</a:t>
            </a:r>
            <a:r>
              <a:rPr lang="en-US" sz="2800" dirty="0" smtClean="0"/>
              <a:t> </a:t>
            </a:r>
            <a:r>
              <a:rPr lang="en-US" sz="2800" dirty="0" err="1" smtClean="0"/>
              <a:t>độ</a:t>
            </a:r>
            <a:r>
              <a:rPr lang="en-US" sz="2800" dirty="0" smtClean="0"/>
              <a:t> ở </a:t>
            </a:r>
            <a:r>
              <a:rPr lang="en-US" sz="2800" dirty="0" err="1" smtClean="0"/>
              <a:t>nách</a:t>
            </a:r>
            <a:r>
              <a:rPr lang="en-US" sz="2800" dirty="0" smtClean="0"/>
              <a:t> 36</a:t>
            </a:r>
            <a:r>
              <a:rPr lang="en-US" sz="2800" baseline="30000" dirty="0" smtClean="0"/>
              <a:t>0</a:t>
            </a:r>
            <a:r>
              <a:rPr lang="en-US" sz="2800" dirty="0" smtClean="0"/>
              <a:t>5C. </a:t>
            </a:r>
            <a:r>
              <a:rPr lang="en-US" sz="2800" dirty="0" err="1" smtClean="0"/>
              <a:t>Sau</a:t>
            </a:r>
            <a:r>
              <a:rPr lang="en-US" sz="2800" dirty="0" smtClean="0"/>
              <a:t> </a:t>
            </a:r>
            <a:r>
              <a:rPr lang="en-US" sz="2800" dirty="0" err="1" smtClean="0"/>
              <a:t>khi</a:t>
            </a:r>
            <a:r>
              <a:rPr lang="en-US" sz="2800" dirty="0" smtClean="0"/>
              <a:t> </a:t>
            </a:r>
            <a:r>
              <a:rPr lang="en-US" sz="2800" dirty="0" err="1" smtClean="0"/>
              <a:t>đo</a:t>
            </a:r>
            <a:r>
              <a:rPr lang="en-US" sz="2800" dirty="0" smtClean="0"/>
              <a:t> </a:t>
            </a:r>
            <a:r>
              <a:rPr lang="en-US" sz="2800" dirty="0" err="1" smtClean="0"/>
              <a:t>xong</a:t>
            </a:r>
            <a:r>
              <a:rPr lang="en-US" sz="2800" dirty="0" smtClean="0"/>
              <a:t> ĐD </a:t>
            </a:r>
            <a:r>
              <a:rPr lang="en-US" sz="2800" dirty="0" err="1" smtClean="0"/>
              <a:t>đi</a:t>
            </a:r>
            <a:r>
              <a:rPr lang="en-US" sz="2800" dirty="0" smtClean="0"/>
              <a:t> </a:t>
            </a:r>
            <a:r>
              <a:rPr lang="en-US" sz="2800" dirty="0" err="1" smtClean="0"/>
              <a:t>kiểm</a:t>
            </a:r>
            <a:r>
              <a:rPr lang="en-US" sz="2800" dirty="0" smtClean="0"/>
              <a:t> </a:t>
            </a:r>
            <a:r>
              <a:rPr lang="en-US" sz="2800" dirty="0" err="1" smtClean="0"/>
              <a:t>tra</a:t>
            </a:r>
            <a:r>
              <a:rPr lang="en-US" sz="2800" dirty="0" smtClean="0"/>
              <a:t> DHST 01 BN </a:t>
            </a:r>
            <a:r>
              <a:rPr lang="en-US" sz="2800" dirty="0" err="1" smtClean="0"/>
              <a:t>khác</a:t>
            </a:r>
            <a:r>
              <a:rPr lang="en-US" sz="2800" dirty="0" smtClean="0"/>
              <a:t> </a:t>
            </a:r>
            <a:r>
              <a:rPr lang="en-US" sz="2800" dirty="0" err="1" smtClean="0"/>
              <a:t>rồi</a:t>
            </a:r>
            <a:r>
              <a:rPr lang="en-US" sz="2800" dirty="0" smtClean="0"/>
              <a:t> </a:t>
            </a:r>
            <a:r>
              <a:rPr lang="en-US" sz="2800" dirty="0" err="1" smtClean="0"/>
              <a:t>mới</a:t>
            </a:r>
            <a:r>
              <a:rPr lang="en-US" sz="2800" dirty="0" smtClean="0"/>
              <a:t> </a:t>
            </a:r>
            <a:r>
              <a:rPr lang="en-US" sz="2800" dirty="0" err="1" smtClean="0"/>
              <a:t>vào</a:t>
            </a:r>
            <a:r>
              <a:rPr lang="en-US" sz="2800" dirty="0" smtClean="0"/>
              <a:t> </a:t>
            </a:r>
            <a:r>
              <a:rPr lang="en-US" sz="2800" dirty="0" err="1" smtClean="0"/>
              <a:t>báo</a:t>
            </a:r>
            <a:r>
              <a:rPr lang="en-US" sz="2800" dirty="0" smtClean="0"/>
              <a:t> BS, BS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chỉ</a:t>
            </a:r>
            <a:r>
              <a:rPr lang="en-US" sz="2800" dirty="0" smtClean="0"/>
              <a:t> </a:t>
            </a:r>
            <a:r>
              <a:rPr lang="en-US" sz="2800" dirty="0" err="1" smtClean="0"/>
              <a:t>định</a:t>
            </a:r>
            <a:r>
              <a:rPr lang="en-US" sz="2800" dirty="0" smtClean="0"/>
              <a:t> </a:t>
            </a:r>
            <a:r>
              <a:rPr lang="en-US" sz="2800" dirty="0" err="1" smtClean="0"/>
              <a:t>cho</a:t>
            </a:r>
            <a:r>
              <a:rPr lang="en-US" sz="2800" dirty="0" smtClean="0"/>
              <a:t> </a:t>
            </a:r>
            <a:r>
              <a:rPr lang="en-US" sz="2800" dirty="0" err="1" smtClean="0"/>
              <a:t>dùng</a:t>
            </a:r>
            <a:r>
              <a:rPr lang="en-US" sz="2800" dirty="0" smtClean="0"/>
              <a:t> </a:t>
            </a:r>
            <a:r>
              <a:rPr lang="en-US" sz="2800" dirty="0" err="1" smtClean="0"/>
              <a:t>thuốc</a:t>
            </a:r>
            <a:r>
              <a:rPr lang="en-US" sz="2800" dirty="0" smtClean="0"/>
              <a:t> </a:t>
            </a:r>
            <a:r>
              <a:rPr lang="en-US" sz="2800" dirty="0" err="1" smtClean="0"/>
              <a:t>Adalat</a:t>
            </a:r>
            <a:r>
              <a:rPr lang="en-US" sz="2800" dirty="0" smtClean="0"/>
              <a:t> </a:t>
            </a:r>
            <a:r>
              <a:rPr lang="en-US" sz="2800" dirty="0" err="1" smtClean="0"/>
              <a:t>ngậm</a:t>
            </a:r>
            <a:r>
              <a:rPr lang="en-US" sz="2800" dirty="0" smtClean="0"/>
              <a:t> </a:t>
            </a:r>
            <a:r>
              <a:rPr lang="en-US" sz="2800" dirty="0" err="1" smtClean="0"/>
              <a:t>dưới</a:t>
            </a:r>
            <a:r>
              <a:rPr lang="en-US" sz="2800" dirty="0" smtClean="0"/>
              <a:t> </a:t>
            </a:r>
            <a:r>
              <a:rPr lang="en-US" sz="2800" dirty="0" err="1" smtClean="0"/>
              <a:t>lưỡi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dặn</a:t>
            </a:r>
            <a:r>
              <a:rPr lang="en-US" sz="2800" dirty="0" smtClean="0"/>
              <a:t> ĐD </a:t>
            </a:r>
            <a:r>
              <a:rPr lang="en-US" sz="2800" dirty="0" err="1" smtClean="0"/>
              <a:t>đo</a:t>
            </a:r>
            <a:r>
              <a:rPr lang="en-US" sz="2800" dirty="0" smtClean="0"/>
              <a:t> </a:t>
            </a:r>
            <a:r>
              <a:rPr lang="en-US" sz="2800" dirty="0" err="1" smtClean="0"/>
              <a:t>lại</a:t>
            </a:r>
            <a:r>
              <a:rPr lang="en-US" sz="2800" dirty="0" smtClean="0"/>
              <a:t> </a:t>
            </a:r>
            <a:r>
              <a:rPr lang="en-US" sz="2800" dirty="0" err="1" smtClean="0"/>
              <a:t>sau</a:t>
            </a:r>
            <a:r>
              <a:rPr lang="en-US" sz="2800" dirty="0" smtClean="0"/>
              <a:t> </a:t>
            </a:r>
            <a:r>
              <a:rPr lang="en-US" sz="2800" dirty="0" err="1" smtClean="0"/>
              <a:t>khi</a:t>
            </a:r>
            <a:r>
              <a:rPr lang="en-US" sz="2800" dirty="0" smtClean="0"/>
              <a:t> </a:t>
            </a:r>
            <a:r>
              <a:rPr lang="en-US" sz="2800" dirty="0" err="1" smtClean="0"/>
              <a:t>dùng</a:t>
            </a:r>
            <a:r>
              <a:rPr lang="en-US" sz="2800" dirty="0" smtClean="0"/>
              <a:t> </a:t>
            </a:r>
            <a:r>
              <a:rPr lang="en-US" sz="2800" dirty="0" err="1" smtClean="0"/>
              <a:t>thuốc</a:t>
            </a:r>
            <a:r>
              <a:rPr lang="en-US" sz="2800" dirty="0" smtClean="0"/>
              <a:t> 20 </a:t>
            </a:r>
            <a:r>
              <a:rPr lang="en-US" sz="2800" dirty="0" err="1" smtClean="0"/>
              <a:t>phút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báo</a:t>
            </a:r>
            <a:r>
              <a:rPr lang="en-US" sz="2800" dirty="0" smtClean="0"/>
              <a:t> </a:t>
            </a:r>
            <a:r>
              <a:rPr lang="en-US" sz="2800" dirty="0" smtClean="0"/>
              <a:t>BS.</a:t>
            </a:r>
            <a:endParaRPr lang="vi-VN" sz="2800" b="1" dirty="0" smtClean="0"/>
          </a:p>
          <a:p>
            <a:pPr marL="742950" indent="-742950" algn="just" eaLnBrk="1" hangingPunct="1">
              <a:buClr>
                <a:schemeClr val="tx1"/>
              </a:buClr>
              <a:buFont typeface="Arial" pitchFamily="34" charset="0"/>
              <a:buAutoNum type="arabicPeriod"/>
              <a:defRPr/>
            </a:pPr>
            <a:endParaRPr lang="vi-VN" sz="2800" b="1" dirty="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0175"/>
            <a:ext cx="8382000" cy="868363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err="1" smtClean="0">
                <a:solidFill>
                  <a:srgbClr val="FFFF00"/>
                </a:solidFill>
              </a:rPr>
              <a:t>Các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yếu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tố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ảnh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hưởng</a:t>
            </a:r>
            <a:r>
              <a:rPr lang="en-US" b="1" dirty="0" smtClean="0">
                <a:solidFill>
                  <a:srgbClr val="FFFF00"/>
                </a:solidFill>
              </a:rPr>
              <a:t> DHST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763000" cy="55626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00FFFF"/>
                </a:solidFill>
              </a:rPr>
              <a:t>1. </a:t>
            </a:r>
            <a:r>
              <a:rPr lang="en-US" b="1" dirty="0" err="1" smtClean="0">
                <a:solidFill>
                  <a:srgbClr val="00FFFF"/>
                </a:solidFill>
              </a:rPr>
              <a:t>Yếu</a:t>
            </a:r>
            <a:r>
              <a:rPr lang="en-US" b="1" dirty="0" smtClean="0">
                <a:solidFill>
                  <a:srgbClr val="00FFFF"/>
                </a:solidFill>
              </a:rPr>
              <a:t> </a:t>
            </a:r>
            <a:r>
              <a:rPr lang="en-US" b="1" dirty="0" err="1" smtClean="0">
                <a:solidFill>
                  <a:srgbClr val="00FFFF"/>
                </a:solidFill>
              </a:rPr>
              <a:t>tố</a:t>
            </a:r>
            <a:r>
              <a:rPr lang="en-US" b="1" dirty="0" smtClean="0">
                <a:solidFill>
                  <a:srgbClr val="00FFFF"/>
                </a:solidFill>
              </a:rPr>
              <a:t> </a:t>
            </a:r>
            <a:r>
              <a:rPr lang="en-US" b="1" dirty="0" err="1" smtClean="0">
                <a:solidFill>
                  <a:srgbClr val="00FFFF"/>
                </a:solidFill>
              </a:rPr>
              <a:t>sinh</a:t>
            </a:r>
            <a:r>
              <a:rPr lang="en-US" b="1" dirty="0" smtClean="0">
                <a:solidFill>
                  <a:srgbClr val="00FFFF"/>
                </a:solidFill>
              </a:rPr>
              <a:t> </a:t>
            </a:r>
            <a:r>
              <a:rPr lang="en-US" b="1" dirty="0" err="1" smtClean="0">
                <a:solidFill>
                  <a:srgbClr val="00FFFF"/>
                </a:solidFill>
              </a:rPr>
              <a:t>lý</a:t>
            </a:r>
            <a:endParaRPr lang="en-US" b="1" dirty="0" smtClean="0">
              <a:solidFill>
                <a:srgbClr val="00FFFF"/>
              </a:solidFill>
            </a:endParaRPr>
          </a:p>
          <a:p>
            <a:pPr eaLnBrk="1" hangingPunct="1">
              <a:buClr>
                <a:srgbClr val="00FFFF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800" dirty="0" err="1" smtClean="0"/>
              <a:t>Tuổi</a:t>
            </a:r>
            <a:r>
              <a:rPr lang="en-US" sz="2800" dirty="0" smtClean="0"/>
              <a:t>:</a:t>
            </a:r>
          </a:p>
          <a:p>
            <a:pPr eaLnBrk="1" hangingPunct="1">
              <a:buClr>
                <a:srgbClr val="00FFFF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800" dirty="0" err="1" smtClean="0"/>
              <a:t>Giới</a:t>
            </a:r>
            <a:r>
              <a:rPr lang="en-US" sz="2800" dirty="0" smtClean="0"/>
              <a:t>:</a:t>
            </a:r>
          </a:p>
          <a:p>
            <a:pPr eaLnBrk="1" hangingPunct="1">
              <a:buClr>
                <a:srgbClr val="00FFFF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800" dirty="0" err="1" smtClean="0"/>
              <a:t>Vận</a:t>
            </a:r>
            <a:r>
              <a:rPr lang="en-US" sz="2800" dirty="0" smtClean="0"/>
              <a:t> </a:t>
            </a:r>
            <a:r>
              <a:rPr lang="en-US" sz="2800" dirty="0" err="1" smtClean="0"/>
              <a:t>động</a:t>
            </a:r>
            <a:r>
              <a:rPr lang="en-US" sz="2800" dirty="0" smtClean="0"/>
              <a:t>, </a:t>
            </a:r>
            <a:r>
              <a:rPr lang="en-US" sz="2800" dirty="0" err="1" smtClean="0"/>
              <a:t>tập</a:t>
            </a:r>
            <a:r>
              <a:rPr lang="en-US" sz="2800" dirty="0" smtClean="0"/>
              <a:t> </a:t>
            </a:r>
            <a:r>
              <a:rPr lang="en-US" sz="2800" dirty="0" err="1" smtClean="0"/>
              <a:t>luyện</a:t>
            </a:r>
            <a:r>
              <a:rPr lang="en-US" sz="2800" dirty="0" smtClean="0"/>
              <a:t>:</a:t>
            </a:r>
          </a:p>
          <a:p>
            <a:pPr eaLnBrk="1" hangingPunct="1">
              <a:buClr>
                <a:srgbClr val="00FFFF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800" dirty="0" err="1" smtClean="0"/>
              <a:t>Tăng</a:t>
            </a:r>
            <a:r>
              <a:rPr lang="en-US" sz="2800" dirty="0" smtClean="0"/>
              <a:t> </a:t>
            </a:r>
            <a:r>
              <a:rPr lang="en-US" sz="2800" dirty="0" err="1" smtClean="0"/>
              <a:t>thân</a:t>
            </a:r>
            <a:r>
              <a:rPr lang="en-US" sz="2800" dirty="0" smtClean="0"/>
              <a:t> </a:t>
            </a:r>
            <a:r>
              <a:rPr lang="en-US" sz="2800" dirty="0" err="1" smtClean="0"/>
              <a:t>nhiệt</a:t>
            </a:r>
            <a:r>
              <a:rPr lang="en-US" sz="2800" dirty="0" smtClean="0"/>
              <a:t>: </a:t>
            </a:r>
            <a:r>
              <a:rPr lang="en-US" sz="2800" dirty="0" err="1" smtClean="0"/>
              <a:t>tăng</a:t>
            </a:r>
            <a:r>
              <a:rPr lang="en-US" sz="2800" dirty="0" smtClean="0"/>
              <a:t> 1</a:t>
            </a:r>
            <a:r>
              <a:rPr lang="en-US" sz="2800" baseline="30000" dirty="0" smtClean="0"/>
              <a:t>0</a:t>
            </a:r>
            <a:r>
              <a:rPr lang="en-US" sz="2800" dirty="0" smtClean="0"/>
              <a:t>C, </a:t>
            </a:r>
            <a:r>
              <a:rPr lang="en-US" sz="2800" dirty="0" err="1" smtClean="0"/>
              <a:t>nhịp</a:t>
            </a:r>
            <a:r>
              <a:rPr lang="en-US" sz="2800" dirty="0" smtClean="0"/>
              <a:t> </a:t>
            </a:r>
            <a:r>
              <a:rPr lang="en-US" sz="2800" dirty="0" err="1" smtClean="0"/>
              <a:t>thở</a:t>
            </a:r>
            <a:r>
              <a:rPr lang="en-US" sz="2800" dirty="0" smtClean="0"/>
              <a:t> </a:t>
            </a:r>
            <a:r>
              <a:rPr lang="en-US" sz="2800" dirty="0" err="1" smtClean="0"/>
              <a:t>tăng</a:t>
            </a:r>
            <a:r>
              <a:rPr lang="en-US" sz="2800" dirty="0" smtClean="0"/>
              <a:t> 2 -3 </a:t>
            </a:r>
            <a:r>
              <a:rPr lang="en-US" sz="2800" dirty="0" err="1" smtClean="0"/>
              <a:t>lần</a:t>
            </a:r>
            <a:r>
              <a:rPr lang="en-US" sz="2800" dirty="0" smtClean="0"/>
              <a:t>/</a:t>
            </a:r>
            <a:r>
              <a:rPr lang="en-US" sz="2800" dirty="0" err="1" smtClean="0"/>
              <a:t>phút</a:t>
            </a:r>
            <a:r>
              <a:rPr lang="en-US" sz="2800" dirty="0" smtClean="0"/>
              <a:t>, </a:t>
            </a:r>
            <a:r>
              <a:rPr lang="en-US" sz="2800" dirty="0" err="1" smtClean="0"/>
              <a:t>mạch</a:t>
            </a:r>
            <a:r>
              <a:rPr lang="en-US" sz="2800" dirty="0" smtClean="0"/>
              <a:t> </a:t>
            </a:r>
            <a:r>
              <a:rPr lang="en-US" sz="2800" dirty="0" err="1" smtClean="0"/>
              <a:t>tăng</a:t>
            </a:r>
            <a:r>
              <a:rPr lang="en-US" sz="2800" dirty="0" smtClean="0"/>
              <a:t> </a:t>
            </a:r>
            <a:r>
              <a:rPr lang="en-US" sz="2800" dirty="0" err="1" smtClean="0"/>
              <a:t>thêm</a:t>
            </a:r>
            <a:r>
              <a:rPr lang="en-US" sz="2800" dirty="0" smtClean="0"/>
              <a:t> 8 – 10 </a:t>
            </a:r>
            <a:r>
              <a:rPr lang="en-US" sz="2800" dirty="0" err="1" smtClean="0"/>
              <a:t>lần</a:t>
            </a:r>
            <a:r>
              <a:rPr lang="en-US" sz="2800" dirty="0" smtClean="0"/>
              <a:t>/ </a:t>
            </a:r>
            <a:r>
              <a:rPr lang="en-US" sz="2800" dirty="0" err="1" smtClean="0"/>
              <a:t>phút</a:t>
            </a:r>
            <a:endParaRPr lang="en-US" sz="2800" dirty="0" smtClean="0"/>
          </a:p>
          <a:p>
            <a:pPr eaLnBrk="1" hangingPunct="1">
              <a:buClr>
                <a:srgbClr val="00FFFF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800" dirty="0" err="1" smtClean="0"/>
              <a:t>Xúc</a:t>
            </a:r>
            <a:r>
              <a:rPr lang="en-US" sz="2800" dirty="0" smtClean="0"/>
              <a:t> </a:t>
            </a:r>
            <a:r>
              <a:rPr lang="en-US" sz="2800" dirty="0" err="1" smtClean="0"/>
              <a:t>động</a:t>
            </a:r>
            <a:r>
              <a:rPr lang="en-US" sz="2800" dirty="0" smtClean="0"/>
              <a:t>, lo </a:t>
            </a:r>
            <a:r>
              <a:rPr lang="en-US" sz="2800" dirty="0" err="1" smtClean="0"/>
              <a:t>lắng</a:t>
            </a:r>
            <a:r>
              <a:rPr lang="en-US" sz="2800" dirty="0" smtClean="0"/>
              <a:t>, </a:t>
            </a:r>
            <a:r>
              <a:rPr lang="en-US" sz="2800" dirty="0" err="1" smtClean="0"/>
              <a:t>sợ</a:t>
            </a:r>
            <a:r>
              <a:rPr lang="en-US" sz="2800" dirty="0" smtClean="0"/>
              <a:t> </a:t>
            </a:r>
            <a:r>
              <a:rPr lang="en-US" sz="2800" dirty="0" err="1" smtClean="0"/>
              <a:t>hãi</a:t>
            </a:r>
            <a:r>
              <a:rPr lang="en-US" sz="2800" dirty="0" smtClean="0"/>
              <a:t>:</a:t>
            </a:r>
          </a:p>
          <a:p>
            <a:pPr eaLnBrk="1" hangingPunct="1">
              <a:buClr>
                <a:srgbClr val="00FFFF"/>
              </a:buClr>
              <a:buSzPct val="85000"/>
              <a:buNone/>
              <a:defRPr/>
            </a:pPr>
            <a:r>
              <a:rPr lang="pt-BR" b="1" dirty="0" smtClean="0">
                <a:solidFill>
                  <a:srgbClr val="00FFFF"/>
                </a:solidFill>
              </a:rPr>
              <a:t>2. Dùng thuốc</a:t>
            </a:r>
            <a:endParaRPr lang="en-US" b="1" dirty="0" smtClean="0">
              <a:solidFill>
                <a:srgbClr val="00FFFF"/>
              </a:solidFill>
            </a:endParaRPr>
          </a:p>
          <a:p>
            <a:pPr eaLnBrk="1" hangingPunct="1">
              <a:buClr>
                <a:srgbClr val="00FFFF"/>
              </a:buClr>
              <a:buSzPct val="85000"/>
              <a:buNone/>
              <a:defRPr/>
            </a:pPr>
            <a:r>
              <a:rPr lang="pt-BR" b="1" dirty="0" smtClean="0">
                <a:solidFill>
                  <a:srgbClr val="00FFFF"/>
                </a:solidFill>
              </a:rPr>
              <a:t>3</a:t>
            </a:r>
            <a:r>
              <a:rPr lang="pt-BR" b="1" dirty="0" smtClean="0">
                <a:solidFill>
                  <a:srgbClr val="00FFFF"/>
                </a:solidFill>
              </a:rPr>
              <a:t>. </a:t>
            </a:r>
            <a:r>
              <a:rPr lang="pt-BR" b="1" dirty="0" smtClean="0">
                <a:solidFill>
                  <a:srgbClr val="00FFFF"/>
                </a:solidFill>
              </a:rPr>
              <a:t>Yếu tố bệnh lý</a:t>
            </a:r>
          </a:p>
          <a:p>
            <a:pPr eaLnBrk="1" hangingPunct="1">
              <a:buClr>
                <a:srgbClr val="00FFFF"/>
              </a:buClr>
              <a:buSzPct val="85000"/>
              <a:buFont typeface="Wingdings" pitchFamily="2" charset="2"/>
              <a:buChar char="v"/>
              <a:defRPr/>
            </a:pPr>
            <a:r>
              <a:rPr lang="pt-BR" sz="2800" dirty="0" smtClean="0"/>
              <a:t>Bệnh hô hấp, tim mạch, tiêu hóa...</a:t>
            </a:r>
            <a:endParaRPr lang="en-US" sz="2800" dirty="0" smtClean="0"/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62468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0175"/>
            <a:ext cx="8382000" cy="868363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err="1" smtClean="0">
                <a:solidFill>
                  <a:srgbClr val="00FFFF"/>
                </a:solidFill>
              </a:rPr>
              <a:t>Các</a:t>
            </a:r>
            <a:r>
              <a:rPr lang="en-US" sz="4800" b="1" dirty="0" smtClean="0">
                <a:solidFill>
                  <a:srgbClr val="00FFFF"/>
                </a:solidFill>
              </a:rPr>
              <a:t> </a:t>
            </a:r>
            <a:r>
              <a:rPr lang="en-US" sz="4800" b="1" dirty="0" err="1" smtClean="0">
                <a:solidFill>
                  <a:srgbClr val="00FFFF"/>
                </a:solidFill>
              </a:rPr>
              <a:t>yếu</a:t>
            </a:r>
            <a:r>
              <a:rPr lang="en-US" sz="4800" b="1" dirty="0" smtClean="0">
                <a:solidFill>
                  <a:srgbClr val="00FFFF"/>
                </a:solidFill>
              </a:rPr>
              <a:t> </a:t>
            </a:r>
            <a:r>
              <a:rPr lang="en-US" sz="4800" b="1" dirty="0" err="1" smtClean="0">
                <a:solidFill>
                  <a:srgbClr val="00FFFF"/>
                </a:solidFill>
              </a:rPr>
              <a:t>tố</a:t>
            </a:r>
            <a:r>
              <a:rPr lang="en-US" sz="4800" b="1" dirty="0" smtClean="0">
                <a:solidFill>
                  <a:srgbClr val="00FFFF"/>
                </a:solidFill>
              </a:rPr>
              <a:t> </a:t>
            </a:r>
            <a:r>
              <a:rPr lang="en-US" sz="4800" b="1" dirty="0" err="1" smtClean="0">
                <a:solidFill>
                  <a:srgbClr val="00FFFF"/>
                </a:solidFill>
              </a:rPr>
              <a:t>tạo</a:t>
            </a:r>
            <a:r>
              <a:rPr lang="en-US" sz="4800" b="1" dirty="0" smtClean="0">
                <a:solidFill>
                  <a:srgbClr val="00FFFF"/>
                </a:solidFill>
              </a:rPr>
              <a:t> </a:t>
            </a:r>
            <a:r>
              <a:rPr lang="en-US" sz="4800" b="1" dirty="0" err="1" smtClean="0">
                <a:solidFill>
                  <a:srgbClr val="00FFFF"/>
                </a:solidFill>
              </a:rPr>
              <a:t>nên</a:t>
            </a:r>
            <a:r>
              <a:rPr lang="en-US" sz="4800" b="1" dirty="0" smtClean="0">
                <a:solidFill>
                  <a:srgbClr val="00FFFF"/>
                </a:solidFill>
              </a:rPr>
              <a:t> </a:t>
            </a:r>
            <a:r>
              <a:rPr lang="en-US" sz="4800" b="1" dirty="0" err="1" smtClean="0">
                <a:solidFill>
                  <a:srgbClr val="00FFFF"/>
                </a:solidFill>
              </a:rPr>
              <a:t>huyết</a:t>
            </a:r>
            <a:r>
              <a:rPr lang="en-US" sz="4800" b="1" dirty="0" smtClean="0">
                <a:solidFill>
                  <a:srgbClr val="00FFFF"/>
                </a:solidFill>
              </a:rPr>
              <a:t> </a:t>
            </a:r>
            <a:r>
              <a:rPr lang="en-US" sz="4800" b="1" dirty="0" err="1" smtClean="0">
                <a:solidFill>
                  <a:srgbClr val="00FFFF"/>
                </a:solidFill>
              </a:rPr>
              <a:t>áp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763000" cy="55626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Clr>
                <a:srgbClr val="00FFFF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800" dirty="0" err="1" smtClean="0"/>
              <a:t>Sức</a:t>
            </a:r>
            <a:r>
              <a:rPr lang="en-US" sz="2800" dirty="0" smtClean="0"/>
              <a:t> co </a:t>
            </a:r>
            <a:r>
              <a:rPr lang="en-US" sz="2800" dirty="0" err="1" smtClean="0"/>
              <a:t>bóp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tim</a:t>
            </a:r>
            <a:endParaRPr lang="en-US" sz="2800" dirty="0" smtClean="0"/>
          </a:p>
          <a:p>
            <a:pPr eaLnBrk="1" hangingPunct="1">
              <a:lnSpc>
                <a:spcPct val="130000"/>
              </a:lnSpc>
              <a:buClr>
                <a:srgbClr val="00FFFF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800" dirty="0" err="1" smtClean="0"/>
              <a:t>Sự</a:t>
            </a:r>
            <a:r>
              <a:rPr lang="en-US" sz="2800" dirty="0" smtClean="0"/>
              <a:t> co </a:t>
            </a:r>
            <a:r>
              <a:rPr lang="en-US" sz="2800" dirty="0" err="1" smtClean="0"/>
              <a:t>giãn</a:t>
            </a:r>
            <a:r>
              <a:rPr lang="en-US" sz="2800" dirty="0" smtClean="0"/>
              <a:t> (</a:t>
            </a:r>
            <a:r>
              <a:rPr lang="en-US" sz="2800" dirty="0" err="1" smtClean="0"/>
              <a:t>đàn</a:t>
            </a:r>
            <a:r>
              <a:rPr lang="en-US" sz="2800" dirty="0" smtClean="0"/>
              <a:t> </a:t>
            </a:r>
            <a:r>
              <a:rPr lang="en-US" sz="2800" dirty="0" err="1" smtClean="0"/>
              <a:t>hồi</a:t>
            </a:r>
            <a:r>
              <a:rPr lang="en-US" sz="2800" dirty="0" smtClean="0"/>
              <a:t>)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động</a:t>
            </a:r>
            <a:r>
              <a:rPr lang="en-US" sz="2800" dirty="0" smtClean="0"/>
              <a:t> </a:t>
            </a:r>
            <a:r>
              <a:rPr lang="en-US" sz="2800" dirty="0" err="1" smtClean="0"/>
              <a:t>mạch</a:t>
            </a:r>
            <a:endParaRPr lang="en-US" sz="2800" dirty="0" smtClean="0"/>
          </a:p>
          <a:p>
            <a:pPr eaLnBrk="1" hangingPunct="1">
              <a:lnSpc>
                <a:spcPct val="130000"/>
              </a:lnSpc>
              <a:buClr>
                <a:srgbClr val="00FFFF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800" dirty="0" err="1" smtClean="0"/>
              <a:t>Lực</a:t>
            </a:r>
            <a:r>
              <a:rPr lang="en-US" sz="2800" dirty="0" smtClean="0"/>
              <a:t> </a:t>
            </a:r>
            <a:r>
              <a:rPr lang="en-US" sz="2800" dirty="0" err="1" smtClean="0"/>
              <a:t>cản</a:t>
            </a:r>
            <a:r>
              <a:rPr lang="en-US" sz="2800" dirty="0" smtClean="0"/>
              <a:t> </a:t>
            </a:r>
            <a:r>
              <a:rPr lang="en-US" sz="2800" dirty="0" err="1" smtClean="0"/>
              <a:t>ngoại</a:t>
            </a:r>
            <a:r>
              <a:rPr lang="en-US" sz="2800" dirty="0" smtClean="0"/>
              <a:t> vi (</a:t>
            </a:r>
            <a:r>
              <a:rPr lang="en-US" sz="2800" dirty="0" err="1" smtClean="0"/>
              <a:t>khối</a:t>
            </a:r>
            <a:r>
              <a:rPr lang="en-US" sz="2800" dirty="0" smtClean="0"/>
              <a:t> </a:t>
            </a:r>
            <a:r>
              <a:rPr lang="en-US" sz="2800" dirty="0" err="1" smtClean="0"/>
              <a:t>lượng</a:t>
            </a:r>
            <a:r>
              <a:rPr lang="en-US" sz="2800" dirty="0" smtClean="0"/>
              <a:t> </a:t>
            </a:r>
            <a:r>
              <a:rPr lang="en-US" sz="2800" dirty="0" err="1" smtClean="0"/>
              <a:t>máu</a:t>
            </a:r>
            <a:r>
              <a:rPr lang="en-US" sz="2800" dirty="0" smtClean="0"/>
              <a:t>, </a:t>
            </a:r>
            <a:r>
              <a:rPr lang="en-US" sz="2800" dirty="0" err="1" smtClean="0"/>
              <a:t>độ</a:t>
            </a:r>
            <a:r>
              <a:rPr lang="en-US" sz="2800" dirty="0" smtClean="0"/>
              <a:t> </a:t>
            </a:r>
            <a:r>
              <a:rPr lang="en-US" sz="2800" dirty="0" err="1" smtClean="0"/>
              <a:t>quánh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máu</a:t>
            </a:r>
            <a:r>
              <a:rPr lang="en-US" sz="2800" dirty="0" smtClean="0"/>
              <a:t>, </a:t>
            </a:r>
            <a:r>
              <a:rPr lang="en-US" sz="2800" dirty="0" err="1" smtClean="0"/>
              <a:t>sức</a:t>
            </a:r>
            <a:r>
              <a:rPr lang="en-US" sz="2800" dirty="0" smtClean="0"/>
              <a:t> </a:t>
            </a:r>
            <a:r>
              <a:rPr lang="en-US" sz="2800" dirty="0" err="1" smtClean="0"/>
              <a:t>cản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thành</a:t>
            </a:r>
            <a:r>
              <a:rPr lang="en-US" sz="2800" dirty="0" smtClean="0"/>
              <a:t> </a:t>
            </a:r>
            <a:r>
              <a:rPr lang="en-US" sz="2800" dirty="0" err="1" smtClean="0"/>
              <a:t>mạch</a:t>
            </a:r>
            <a:r>
              <a:rPr lang="en-US" sz="2800" dirty="0" smtClean="0"/>
              <a:t>)</a:t>
            </a:r>
          </a:p>
          <a:p>
            <a:pPr eaLnBrk="1" hangingPunct="1">
              <a:lnSpc>
                <a:spcPct val="130000"/>
              </a:lnSpc>
              <a:buClr>
                <a:srgbClr val="00FFFF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800" dirty="0" err="1" smtClean="0"/>
              <a:t>Yếu</a:t>
            </a:r>
            <a:r>
              <a:rPr lang="en-US" sz="2800" dirty="0" smtClean="0"/>
              <a:t> </a:t>
            </a:r>
            <a:r>
              <a:rPr lang="en-US" sz="2800" dirty="0" err="1" smtClean="0"/>
              <a:t>tố</a:t>
            </a:r>
            <a:r>
              <a:rPr lang="en-US" sz="2800" dirty="0" smtClean="0"/>
              <a:t> </a:t>
            </a:r>
            <a:r>
              <a:rPr lang="en-US" sz="2800" dirty="0" err="1" smtClean="0"/>
              <a:t>thần</a:t>
            </a:r>
            <a:r>
              <a:rPr lang="en-US" sz="2800" dirty="0" smtClean="0"/>
              <a:t> </a:t>
            </a:r>
            <a:r>
              <a:rPr lang="en-US" sz="2800" dirty="0" err="1" smtClean="0"/>
              <a:t>kinh</a:t>
            </a:r>
            <a:endParaRPr lang="en-US" sz="2800" dirty="0" smtClean="0"/>
          </a:p>
          <a:p>
            <a:pPr algn="just"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66564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0175"/>
            <a:ext cx="8382000" cy="868363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err="1" smtClean="0">
                <a:solidFill>
                  <a:srgbClr val="00FFFF"/>
                </a:solidFill>
              </a:rPr>
              <a:t>Xử</a:t>
            </a:r>
            <a:r>
              <a:rPr lang="en-US" sz="4800" b="1" dirty="0" smtClean="0">
                <a:solidFill>
                  <a:srgbClr val="00FFFF"/>
                </a:solidFill>
              </a:rPr>
              <a:t> </a:t>
            </a:r>
            <a:r>
              <a:rPr lang="en-US" sz="4800" b="1" dirty="0" err="1" smtClean="0">
                <a:solidFill>
                  <a:srgbClr val="00FFFF"/>
                </a:solidFill>
              </a:rPr>
              <a:t>trí</a:t>
            </a:r>
            <a:r>
              <a:rPr lang="en-US" sz="4800" b="1" dirty="0" smtClean="0">
                <a:solidFill>
                  <a:srgbClr val="00FFFF"/>
                </a:solidFill>
              </a:rPr>
              <a:t> </a:t>
            </a:r>
            <a:r>
              <a:rPr lang="en-US" sz="4800" b="1" dirty="0" err="1" smtClean="0">
                <a:solidFill>
                  <a:srgbClr val="00FFFF"/>
                </a:solidFill>
              </a:rPr>
              <a:t>bất</a:t>
            </a:r>
            <a:r>
              <a:rPr lang="en-US" sz="4800" b="1" dirty="0" smtClean="0">
                <a:solidFill>
                  <a:srgbClr val="00FFFF"/>
                </a:solidFill>
              </a:rPr>
              <a:t> </a:t>
            </a:r>
            <a:r>
              <a:rPr lang="en-US" sz="4800" b="1" dirty="0" err="1" smtClean="0">
                <a:solidFill>
                  <a:srgbClr val="00FFFF"/>
                </a:solidFill>
              </a:rPr>
              <a:t>thường</a:t>
            </a:r>
            <a:r>
              <a:rPr lang="en-US" sz="4800" b="1" dirty="0" smtClean="0">
                <a:solidFill>
                  <a:srgbClr val="00FFFF"/>
                </a:solidFill>
              </a:rPr>
              <a:t> 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763000" cy="55626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Clr>
                <a:srgbClr val="00FFFF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800" b="1" dirty="0" err="1" smtClean="0"/>
              <a:t>Tình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huống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trên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người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bệnh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có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gì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bất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thường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nêu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cách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xử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trí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của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điều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dưỡng</a:t>
            </a:r>
            <a:r>
              <a:rPr lang="en-US" sz="2800" b="1" dirty="0" smtClean="0"/>
              <a:t>?</a:t>
            </a:r>
            <a:endParaRPr lang="en-US" sz="2800" b="1" dirty="0" smtClean="0"/>
          </a:p>
          <a:p>
            <a:pPr algn="just"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66564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0175"/>
            <a:ext cx="8382000" cy="868363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err="1" smtClean="0">
                <a:solidFill>
                  <a:srgbClr val="00FFFF"/>
                </a:solidFill>
              </a:rPr>
              <a:t>Chuẩn</a:t>
            </a:r>
            <a:r>
              <a:rPr lang="en-US" sz="4800" b="1" dirty="0" smtClean="0">
                <a:solidFill>
                  <a:srgbClr val="00FFFF"/>
                </a:solidFill>
              </a:rPr>
              <a:t> </a:t>
            </a:r>
            <a:r>
              <a:rPr lang="en-US" sz="4800" b="1" dirty="0" err="1" smtClean="0">
                <a:solidFill>
                  <a:srgbClr val="00FFFF"/>
                </a:solidFill>
              </a:rPr>
              <a:t>bị</a:t>
            </a:r>
            <a:r>
              <a:rPr lang="en-US" sz="4800" b="1" dirty="0" smtClean="0">
                <a:solidFill>
                  <a:srgbClr val="00FFFF"/>
                </a:solidFill>
              </a:rPr>
              <a:t> </a:t>
            </a:r>
            <a:r>
              <a:rPr lang="en-US" sz="4800" b="1" dirty="0" err="1" smtClean="0">
                <a:solidFill>
                  <a:srgbClr val="00FFFF"/>
                </a:solidFill>
              </a:rPr>
              <a:t>thực</a:t>
            </a:r>
            <a:r>
              <a:rPr lang="en-US" sz="4800" b="1" dirty="0" smtClean="0">
                <a:solidFill>
                  <a:srgbClr val="00FFFF"/>
                </a:solidFill>
              </a:rPr>
              <a:t> </a:t>
            </a:r>
            <a:r>
              <a:rPr lang="en-US" sz="4800" b="1" dirty="0" err="1" smtClean="0">
                <a:solidFill>
                  <a:srgbClr val="00FFFF"/>
                </a:solidFill>
              </a:rPr>
              <a:t>hiện</a:t>
            </a:r>
            <a:r>
              <a:rPr lang="en-US" sz="4800" b="1" dirty="0" smtClean="0">
                <a:solidFill>
                  <a:srgbClr val="00FFFF"/>
                </a:solidFill>
              </a:rPr>
              <a:t> </a:t>
            </a:r>
            <a:r>
              <a:rPr lang="en-US" sz="4800" b="1" dirty="0" err="1" smtClean="0">
                <a:solidFill>
                  <a:srgbClr val="00FFFF"/>
                </a:solidFill>
              </a:rPr>
              <a:t>kỹ</a:t>
            </a:r>
            <a:r>
              <a:rPr lang="en-US" sz="4800" b="1" dirty="0" smtClean="0">
                <a:solidFill>
                  <a:srgbClr val="00FFFF"/>
                </a:solidFill>
              </a:rPr>
              <a:t> </a:t>
            </a:r>
            <a:r>
              <a:rPr lang="en-US" sz="4800" b="1" dirty="0" err="1" smtClean="0">
                <a:solidFill>
                  <a:srgbClr val="00FFFF"/>
                </a:solidFill>
              </a:rPr>
              <a:t>thuật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763000" cy="55626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Clr>
                <a:srgbClr val="00FFFF"/>
              </a:buClr>
              <a:buSzPct val="85000"/>
              <a:buNone/>
              <a:defRPr/>
            </a:pPr>
            <a:r>
              <a:rPr lang="vi-VN" sz="3600" b="1" dirty="0" smtClean="0">
                <a:solidFill>
                  <a:srgbClr val="FFFF00"/>
                </a:solidFill>
              </a:rPr>
              <a:t>Các gợi ý cần chuẩn bị:</a:t>
            </a:r>
          </a:p>
          <a:p>
            <a:pPr marL="514350" indent="-514350" eaLnBrk="1" hangingPunct="1">
              <a:lnSpc>
                <a:spcPct val="130000"/>
              </a:lnSpc>
              <a:buClr>
                <a:srgbClr val="00FFFF"/>
              </a:buClr>
              <a:buSzPct val="85000"/>
              <a:buFont typeface="+mj-lt"/>
              <a:buAutoNum type="arabicPeriod"/>
              <a:defRPr/>
            </a:pPr>
            <a:r>
              <a:rPr lang="vi-VN" sz="2800" dirty="0" smtClean="0"/>
              <a:t>Nhận xét, đánh giá về quy trình kỹ thuật và video</a:t>
            </a:r>
          </a:p>
          <a:p>
            <a:pPr marL="514350" indent="-514350" eaLnBrk="1" hangingPunct="1">
              <a:lnSpc>
                <a:spcPct val="130000"/>
              </a:lnSpc>
              <a:buClr>
                <a:srgbClr val="00FFFF"/>
              </a:buClr>
              <a:buSzPct val="85000"/>
              <a:buFont typeface="+mj-lt"/>
              <a:buAutoNum type="arabicPeriod"/>
              <a:defRPr/>
            </a:pPr>
            <a:r>
              <a:rPr lang="vi-VN" sz="2800" dirty="0" smtClean="0"/>
              <a:t>Chỉ ra các bước quan trọng của QTKT</a:t>
            </a:r>
          </a:p>
          <a:p>
            <a:pPr marL="514350" indent="-514350" eaLnBrk="1" hangingPunct="1">
              <a:lnSpc>
                <a:spcPct val="130000"/>
              </a:lnSpc>
              <a:buClr>
                <a:srgbClr val="00FFFF"/>
              </a:buClr>
              <a:buSzPct val="85000"/>
              <a:buFont typeface="+mj-lt"/>
              <a:buAutoNum type="arabicPeriod"/>
              <a:defRPr/>
            </a:pPr>
            <a:r>
              <a:rPr lang="vi-VN" sz="2800" dirty="0" smtClean="0"/>
              <a:t>Chỉ ra những thao tác khó, khó thực hiện được sau khi xem video.</a:t>
            </a:r>
          </a:p>
          <a:p>
            <a:pPr marL="514350" indent="-514350" eaLnBrk="1" hangingPunct="1">
              <a:lnSpc>
                <a:spcPct val="130000"/>
              </a:lnSpc>
              <a:buClr>
                <a:srgbClr val="00FFFF"/>
              </a:buClr>
              <a:buSzPct val="85000"/>
              <a:buFont typeface="+mj-lt"/>
              <a:buAutoNum type="arabicPeriod"/>
              <a:defRPr/>
            </a:pPr>
            <a:r>
              <a:rPr lang="vi-VN" sz="2800" dirty="0" smtClean="0"/>
              <a:t>Chỉ ra những bước dễ sai lỗi gây tai biến hoặc cho kết quả không chính xác</a:t>
            </a:r>
            <a:endParaRPr lang="en-US" sz="2800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66564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0175"/>
            <a:ext cx="8382000" cy="868363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err="1" smtClean="0">
                <a:solidFill>
                  <a:srgbClr val="00FFFF"/>
                </a:solidFill>
              </a:rPr>
              <a:t>Giới</a:t>
            </a:r>
            <a:r>
              <a:rPr lang="en-US" sz="4800" b="1" dirty="0" smtClean="0">
                <a:solidFill>
                  <a:srgbClr val="00FFFF"/>
                </a:solidFill>
              </a:rPr>
              <a:t> </a:t>
            </a:r>
            <a:r>
              <a:rPr lang="en-US" sz="4800" b="1" dirty="0" err="1" smtClean="0">
                <a:solidFill>
                  <a:srgbClr val="00FFFF"/>
                </a:solidFill>
              </a:rPr>
              <a:t>thiệu</a:t>
            </a:r>
            <a:r>
              <a:rPr lang="en-US" sz="4800" b="1" dirty="0" smtClean="0">
                <a:solidFill>
                  <a:srgbClr val="00FFFF"/>
                </a:solidFill>
              </a:rPr>
              <a:t> </a:t>
            </a:r>
            <a:r>
              <a:rPr lang="en-US" sz="4800" b="1" dirty="0" err="1" smtClean="0">
                <a:solidFill>
                  <a:srgbClr val="00FFFF"/>
                </a:solidFill>
              </a:rPr>
              <a:t>dụng</a:t>
            </a:r>
            <a:r>
              <a:rPr lang="en-US" sz="4800" b="1" dirty="0" smtClean="0">
                <a:solidFill>
                  <a:srgbClr val="00FFFF"/>
                </a:solidFill>
              </a:rPr>
              <a:t> </a:t>
            </a:r>
            <a:r>
              <a:rPr lang="en-US" sz="4800" b="1" dirty="0" err="1" smtClean="0">
                <a:solidFill>
                  <a:srgbClr val="00FFFF"/>
                </a:solidFill>
              </a:rPr>
              <a:t>cụ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763000" cy="5562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Mời</a:t>
            </a:r>
            <a:r>
              <a:rPr lang="en-US" dirty="0" smtClean="0"/>
              <a:t> 1 SV </a:t>
            </a:r>
            <a:r>
              <a:rPr lang="en-US" dirty="0" err="1" smtClean="0"/>
              <a:t>lên</a:t>
            </a:r>
            <a:r>
              <a:rPr lang="en-US" dirty="0" smtClean="0"/>
              <a:t> </a:t>
            </a:r>
            <a:r>
              <a:rPr lang="en-US" dirty="0" err="1" smtClean="0"/>
              <a:t>lựa</a:t>
            </a:r>
            <a:r>
              <a:rPr lang="en-US" dirty="0" smtClean="0"/>
              <a:t> </a:t>
            </a:r>
            <a:r>
              <a:rPr lang="en-US" dirty="0" err="1" smtClean="0"/>
              <a:t>chọn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sắp</a:t>
            </a:r>
            <a:r>
              <a:rPr lang="en-US" dirty="0" smtClean="0"/>
              <a:t> </a:t>
            </a:r>
            <a:r>
              <a:rPr lang="en-US" dirty="0" err="1" smtClean="0"/>
              <a:t>xếp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cụ</a:t>
            </a:r>
            <a:r>
              <a:rPr lang="en-US" dirty="0" smtClean="0"/>
              <a:t>.</a:t>
            </a:r>
          </a:p>
          <a:p>
            <a:pPr eaLnBrk="1" hangingPunct="1">
              <a:defRPr/>
            </a:pPr>
            <a:r>
              <a:rPr lang="en-US" dirty="0" err="1" smtClean="0"/>
              <a:t>Mời</a:t>
            </a:r>
            <a:r>
              <a:rPr lang="en-US" dirty="0" smtClean="0"/>
              <a:t> 1 – 2 SV </a:t>
            </a:r>
            <a:r>
              <a:rPr lang="en-US" dirty="0" err="1" smtClean="0"/>
              <a:t>lên</a:t>
            </a:r>
            <a:r>
              <a:rPr lang="en-US" dirty="0" smtClean="0"/>
              <a:t> </a:t>
            </a:r>
            <a:r>
              <a:rPr lang="en-US" dirty="0" err="1" smtClean="0"/>
              <a:t>nhận</a:t>
            </a:r>
            <a:r>
              <a:rPr lang="en-US" dirty="0" smtClean="0"/>
              <a:t> </a:t>
            </a:r>
            <a:r>
              <a:rPr lang="en-US" dirty="0" err="1" smtClean="0"/>
              <a:t>xét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66564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382000" cy="5635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err="1" smtClean="0">
                <a:solidFill>
                  <a:srgbClr val="FFFF00"/>
                </a:solidFill>
              </a:rPr>
              <a:t>Tình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huống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lâm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sàng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02825"/>
            <a:ext cx="8991600" cy="5715000"/>
          </a:xfrm>
        </p:spPr>
        <p:txBody>
          <a:bodyPr/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2600" dirty="0" smtClean="0"/>
              <a:t>NB </a:t>
            </a:r>
            <a:r>
              <a:rPr lang="en-US" sz="2600" dirty="0" err="1" smtClean="0"/>
              <a:t>Nguyễn</a:t>
            </a:r>
            <a:r>
              <a:rPr lang="en-US" sz="2600" dirty="0" smtClean="0"/>
              <a:t> </a:t>
            </a:r>
            <a:r>
              <a:rPr lang="en-US" sz="2600" dirty="0" err="1" smtClean="0"/>
              <a:t>Văn</a:t>
            </a:r>
            <a:r>
              <a:rPr lang="en-US" sz="2600" dirty="0" smtClean="0"/>
              <a:t> D, 54 </a:t>
            </a:r>
            <a:r>
              <a:rPr lang="en-US" sz="2600" dirty="0" err="1" smtClean="0"/>
              <a:t>tuổi</a:t>
            </a:r>
            <a:r>
              <a:rPr lang="en-US" sz="2600" dirty="0" smtClean="0"/>
              <a:t>, </a:t>
            </a:r>
            <a:r>
              <a:rPr lang="en-US" sz="2600" dirty="0" err="1" smtClean="0"/>
              <a:t>giới</a:t>
            </a:r>
            <a:r>
              <a:rPr lang="en-US" sz="2600" dirty="0" smtClean="0"/>
              <a:t> </a:t>
            </a:r>
            <a:r>
              <a:rPr lang="en-US" sz="2600" dirty="0" err="1" smtClean="0"/>
              <a:t>nam</a:t>
            </a:r>
            <a:r>
              <a:rPr lang="en-US" sz="2600" dirty="0" smtClean="0"/>
              <a:t>, GS 38. </a:t>
            </a:r>
            <a:r>
              <a:rPr lang="en-US" sz="2600" dirty="0" err="1" smtClean="0"/>
              <a:t>Chẩn</a:t>
            </a:r>
            <a:r>
              <a:rPr lang="en-US" sz="2600" dirty="0" smtClean="0"/>
              <a:t> </a:t>
            </a:r>
            <a:r>
              <a:rPr lang="en-US" sz="2600" dirty="0" err="1" smtClean="0"/>
              <a:t>đoán</a:t>
            </a:r>
            <a:r>
              <a:rPr lang="en-US" sz="2600" dirty="0" smtClean="0"/>
              <a:t>: </a:t>
            </a:r>
            <a:r>
              <a:rPr lang="en-US" sz="2600" dirty="0" err="1" smtClean="0"/>
              <a:t>suy</a:t>
            </a:r>
            <a:r>
              <a:rPr lang="en-US" sz="2600" dirty="0" smtClean="0"/>
              <a:t> </a:t>
            </a:r>
            <a:r>
              <a:rPr lang="en-US" sz="2600" dirty="0" err="1" smtClean="0"/>
              <a:t>thận</a:t>
            </a:r>
            <a:r>
              <a:rPr lang="en-US" sz="2600" dirty="0" smtClean="0"/>
              <a:t> </a:t>
            </a:r>
            <a:r>
              <a:rPr lang="en-US" sz="2600" dirty="0" err="1" smtClean="0"/>
              <a:t>mạn</a:t>
            </a:r>
            <a:r>
              <a:rPr lang="en-US" sz="2600" dirty="0" smtClean="0"/>
              <a:t> (CKD). </a:t>
            </a:r>
            <a:r>
              <a:rPr lang="en-US" sz="2600" dirty="0" err="1" smtClean="0"/>
              <a:t>Điều</a:t>
            </a:r>
            <a:r>
              <a:rPr lang="en-US" sz="2600" dirty="0" smtClean="0"/>
              <a:t> </a:t>
            </a:r>
            <a:r>
              <a:rPr lang="en-US" sz="2600" dirty="0" err="1" smtClean="0"/>
              <a:t>trị</a:t>
            </a:r>
            <a:r>
              <a:rPr lang="en-US" sz="2600" dirty="0" smtClean="0"/>
              <a:t> </a:t>
            </a:r>
            <a:r>
              <a:rPr lang="en-US" sz="2600" dirty="0" err="1" smtClean="0"/>
              <a:t>ngày</a:t>
            </a:r>
            <a:r>
              <a:rPr lang="en-US" sz="2600" dirty="0" smtClean="0"/>
              <a:t> </a:t>
            </a:r>
            <a:r>
              <a:rPr lang="en-US" sz="2600" dirty="0" err="1" smtClean="0"/>
              <a:t>thứ</a:t>
            </a:r>
            <a:r>
              <a:rPr lang="en-US" sz="2600" dirty="0" smtClean="0"/>
              <a:t> 3. NB </a:t>
            </a:r>
            <a:r>
              <a:rPr lang="en-US" sz="2600" dirty="0" err="1" smtClean="0"/>
              <a:t>cảm</a:t>
            </a:r>
            <a:r>
              <a:rPr lang="en-US" sz="2600" dirty="0" smtClean="0"/>
              <a:t> </a:t>
            </a:r>
            <a:r>
              <a:rPr lang="en-US" sz="2600" dirty="0" err="1" smtClean="0"/>
              <a:t>thấy</a:t>
            </a:r>
            <a:r>
              <a:rPr lang="en-US" sz="2600" dirty="0" smtClean="0"/>
              <a:t> </a:t>
            </a:r>
            <a:r>
              <a:rPr lang="en-US" sz="2600" dirty="0" err="1" smtClean="0"/>
              <a:t>đau</a:t>
            </a:r>
            <a:r>
              <a:rPr lang="en-US" sz="2600" dirty="0" smtClean="0"/>
              <a:t> </a:t>
            </a:r>
            <a:r>
              <a:rPr lang="en-US" sz="2600" dirty="0" err="1" smtClean="0"/>
              <a:t>đầu</a:t>
            </a:r>
            <a:r>
              <a:rPr lang="en-US" sz="2600" dirty="0" smtClean="0"/>
              <a:t> </a:t>
            </a:r>
            <a:r>
              <a:rPr lang="en-US" sz="2600" dirty="0" err="1" smtClean="0"/>
              <a:t>chóng</a:t>
            </a:r>
            <a:r>
              <a:rPr lang="en-US" sz="2600" dirty="0" smtClean="0"/>
              <a:t> </a:t>
            </a:r>
            <a:r>
              <a:rPr lang="en-US" sz="2600" dirty="0" err="1" smtClean="0"/>
              <a:t>mặt</a:t>
            </a:r>
            <a:r>
              <a:rPr lang="en-US" sz="2600" dirty="0" smtClean="0"/>
              <a:t> </a:t>
            </a:r>
            <a:r>
              <a:rPr lang="en-US" sz="2600" dirty="0" err="1" smtClean="0"/>
              <a:t>nên</a:t>
            </a:r>
            <a:r>
              <a:rPr lang="en-US" sz="2600" dirty="0" smtClean="0"/>
              <a:t> </a:t>
            </a:r>
            <a:r>
              <a:rPr lang="en-US" sz="2600" dirty="0" err="1" smtClean="0"/>
              <a:t>bảo</a:t>
            </a:r>
            <a:r>
              <a:rPr lang="en-US" sz="2600" dirty="0" smtClean="0"/>
              <a:t> </a:t>
            </a:r>
            <a:r>
              <a:rPr lang="en-US" sz="2600" dirty="0" err="1" smtClean="0"/>
              <a:t>người</a:t>
            </a:r>
            <a:r>
              <a:rPr lang="en-US" sz="2600" dirty="0" smtClean="0"/>
              <a:t> </a:t>
            </a:r>
            <a:r>
              <a:rPr lang="en-US" sz="2600" dirty="0" err="1" smtClean="0"/>
              <a:t>nhà</a:t>
            </a:r>
            <a:r>
              <a:rPr lang="en-US" sz="2600" dirty="0" smtClean="0"/>
              <a:t> </a:t>
            </a:r>
            <a:r>
              <a:rPr lang="en-US" sz="2600" dirty="0" err="1" smtClean="0"/>
              <a:t>vào</a:t>
            </a:r>
            <a:r>
              <a:rPr lang="en-US" sz="2600" dirty="0" smtClean="0"/>
              <a:t> </a:t>
            </a:r>
            <a:r>
              <a:rPr lang="en-US" sz="2600" dirty="0" err="1" smtClean="0"/>
              <a:t>báo</a:t>
            </a:r>
            <a:r>
              <a:rPr lang="en-US" sz="2600" dirty="0" smtClean="0"/>
              <a:t> </a:t>
            </a:r>
            <a:r>
              <a:rPr lang="en-US" sz="2600" dirty="0" err="1" smtClean="0"/>
              <a:t>với</a:t>
            </a:r>
            <a:r>
              <a:rPr lang="en-US" sz="2600" dirty="0" smtClean="0"/>
              <a:t> BS, BS </a:t>
            </a:r>
            <a:r>
              <a:rPr lang="en-US" sz="2600" dirty="0" err="1" smtClean="0"/>
              <a:t>yêu</a:t>
            </a:r>
            <a:r>
              <a:rPr lang="en-US" sz="2600" dirty="0" smtClean="0"/>
              <a:t> </a:t>
            </a:r>
            <a:r>
              <a:rPr lang="en-US" sz="2600" dirty="0" err="1" smtClean="0"/>
              <a:t>cầu</a:t>
            </a:r>
            <a:r>
              <a:rPr lang="en-US" sz="2600" dirty="0" smtClean="0"/>
              <a:t> ĐD </a:t>
            </a:r>
            <a:r>
              <a:rPr lang="en-US" sz="2600" dirty="0" err="1" smtClean="0"/>
              <a:t>ra</a:t>
            </a:r>
            <a:r>
              <a:rPr lang="en-US" sz="2600" dirty="0" smtClean="0"/>
              <a:t> </a:t>
            </a:r>
            <a:r>
              <a:rPr lang="en-US" sz="2600" dirty="0" err="1" smtClean="0"/>
              <a:t>kiểm</a:t>
            </a:r>
            <a:r>
              <a:rPr lang="en-US" sz="2600" dirty="0" smtClean="0"/>
              <a:t> </a:t>
            </a:r>
            <a:r>
              <a:rPr lang="en-US" sz="2600" dirty="0" err="1" smtClean="0"/>
              <a:t>tra</a:t>
            </a:r>
            <a:r>
              <a:rPr lang="en-US" sz="2600" dirty="0" smtClean="0"/>
              <a:t> NB. ĐD </a:t>
            </a:r>
            <a:r>
              <a:rPr lang="en-US" sz="2600" dirty="0" err="1" smtClean="0"/>
              <a:t>tiến</a:t>
            </a:r>
            <a:r>
              <a:rPr lang="en-US" sz="2600" dirty="0" smtClean="0"/>
              <a:t> </a:t>
            </a:r>
            <a:r>
              <a:rPr lang="en-US" sz="2600" dirty="0" err="1" smtClean="0"/>
              <a:t>hành</a:t>
            </a:r>
            <a:r>
              <a:rPr lang="en-US" sz="2600" dirty="0" smtClean="0"/>
              <a:t> </a:t>
            </a:r>
            <a:r>
              <a:rPr lang="en-US" sz="2600" dirty="0" err="1" smtClean="0"/>
              <a:t>đo</a:t>
            </a:r>
            <a:r>
              <a:rPr lang="en-US" sz="2600" dirty="0" smtClean="0"/>
              <a:t> DHST, </a:t>
            </a:r>
            <a:r>
              <a:rPr lang="en-US" sz="2600" dirty="0" err="1" smtClean="0"/>
              <a:t>kết</a:t>
            </a:r>
            <a:r>
              <a:rPr lang="en-US" sz="2600" dirty="0" smtClean="0"/>
              <a:t> </a:t>
            </a:r>
            <a:r>
              <a:rPr lang="en-US" sz="2600" dirty="0" err="1" smtClean="0"/>
              <a:t>quả</a:t>
            </a:r>
            <a:r>
              <a:rPr lang="en-US" sz="2600" dirty="0" smtClean="0"/>
              <a:t>: </a:t>
            </a:r>
            <a:r>
              <a:rPr lang="en-US" sz="2600" dirty="0" err="1" smtClean="0"/>
              <a:t>bắt</a:t>
            </a:r>
            <a:r>
              <a:rPr lang="en-US" sz="2600" dirty="0" smtClean="0"/>
              <a:t> </a:t>
            </a:r>
            <a:r>
              <a:rPr lang="en-US" sz="2600" dirty="0" err="1" smtClean="0"/>
              <a:t>mạch</a:t>
            </a:r>
            <a:r>
              <a:rPr lang="en-US" sz="2600" dirty="0" smtClean="0"/>
              <a:t> quay: 87 </a:t>
            </a:r>
            <a:r>
              <a:rPr lang="en-US" sz="2600" dirty="0" err="1" smtClean="0"/>
              <a:t>lần</a:t>
            </a:r>
            <a:r>
              <a:rPr lang="en-US" sz="2600" dirty="0" smtClean="0"/>
              <a:t>/</a:t>
            </a:r>
            <a:r>
              <a:rPr lang="en-US" sz="2600" dirty="0" err="1" smtClean="0"/>
              <a:t>phút</a:t>
            </a:r>
            <a:r>
              <a:rPr lang="en-US" sz="2600" dirty="0" smtClean="0"/>
              <a:t>, </a:t>
            </a:r>
            <a:r>
              <a:rPr lang="en-US" sz="2600" dirty="0" err="1" smtClean="0"/>
              <a:t>đo</a:t>
            </a:r>
            <a:r>
              <a:rPr lang="en-US" sz="2600" dirty="0" smtClean="0"/>
              <a:t> HA ở </a:t>
            </a:r>
            <a:r>
              <a:rPr lang="en-US" sz="2600" dirty="0" err="1" smtClean="0"/>
              <a:t>cánh</a:t>
            </a:r>
            <a:r>
              <a:rPr lang="en-US" sz="2600" dirty="0" smtClean="0"/>
              <a:t> </a:t>
            </a:r>
            <a:r>
              <a:rPr lang="en-US" sz="2600" dirty="0" err="1" smtClean="0"/>
              <a:t>tay</a:t>
            </a:r>
            <a:r>
              <a:rPr lang="en-US" sz="2600" dirty="0" smtClean="0"/>
              <a:t> </a:t>
            </a:r>
            <a:r>
              <a:rPr lang="en-US" sz="2600" dirty="0" err="1" smtClean="0"/>
              <a:t>bằng</a:t>
            </a:r>
            <a:r>
              <a:rPr lang="en-US" sz="2600" dirty="0" smtClean="0"/>
              <a:t> HA </a:t>
            </a:r>
            <a:r>
              <a:rPr lang="en-US" sz="2600" dirty="0" err="1" smtClean="0"/>
              <a:t>đồng</a:t>
            </a:r>
            <a:r>
              <a:rPr lang="en-US" sz="2600" dirty="0" smtClean="0"/>
              <a:t> </a:t>
            </a:r>
            <a:r>
              <a:rPr lang="en-US" sz="2600" dirty="0" err="1" smtClean="0"/>
              <a:t>hồ</a:t>
            </a:r>
            <a:r>
              <a:rPr lang="en-US" sz="2600" dirty="0" smtClean="0"/>
              <a:t>: 195/110 mmHg, </a:t>
            </a:r>
            <a:r>
              <a:rPr lang="en-US" sz="2600" dirty="0" err="1" smtClean="0"/>
              <a:t>nhịp</a:t>
            </a:r>
            <a:r>
              <a:rPr lang="en-US" sz="2600" dirty="0" smtClean="0"/>
              <a:t> </a:t>
            </a:r>
            <a:r>
              <a:rPr lang="en-US" sz="2600" dirty="0" err="1" smtClean="0"/>
              <a:t>thở</a:t>
            </a:r>
            <a:r>
              <a:rPr lang="en-US" sz="2600" dirty="0" smtClean="0"/>
              <a:t> 25 </a:t>
            </a:r>
            <a:r>
              <a:rPr lang="en-US" sz="2600" dirty="0" err="1" smtClean="0"/>
              <a:t>lần</a:t>
            </a:r>
            <a:r>
              <a:rPr lang="en-US" sz="2600" dirty="0" smtClean="0"/>
              <a:t>/</a:t>
            </a:r>
            <a:r>
              <a:rPr lang="en-US" sz="2600" dirty="0" err="1" smtClean="0"/>
              <a:t>phút</a:t>
            </a:r>
            <a:r>
              <a:rPr lang="en-US" sz="2600" dirty="0" smtClean="0"/>
              <a:t>, </a:t>
            </a:r>
            <a:r>
              <a:rPr lang="en-US" sz="2600" dirty="0" err="1" smtClean="0"/>
              <a:t>khó</a:t>
            </a:r>
            <a:r>
              <a:rPr lang="en-US" sz="2600" dirty="0" smtClean="0"/>
              <a:t> </a:t>
            </a:r>
            <a:r>
              <a:rPr lang="en-US" sz="2600" dirty="0" err="1" smtClean="0"/>
              <a:t>thở</a:t>
            </a:r>
            <a:r>
              <a:rPr lang="en-US" sz="2600" dirty="0" smtClean="0"/>
              <a:t> </a:t>
            </a:r>
            <a:r>
              <a:rPr lang="en-US" sz="2600" dirty="0" err="1" smtClean="0"/>
              <a:t>nhẹ</a:t>
            </a:r>
            <a:r>
              <a:rPr lang="en-US" sz="2600" dirty="0" smtClean="0"/>
              <a:t>; </a:t>
            </a:r>
            <a:r>
              <a:rPr lang="en-US" sz="2600" dirty="0" err="1" smtClean="0"/>
              <a:t>nhiệt</a:t>
            </a:r>
            <a:r>
              <a:rPr lang="en-US" sz="2600" dirty="0" smtClean="0"/>
              <a:t> </a:t>
            </a:r>
            <a:r>
              <a:rPr lang="en-US" sz="2600" dirty="0" err="1" smtClean="0"/>
              <a:t>độ</a:t>
            </a:r>
            <a:r>
              <a:rPr lang="en-US" sz="2600" dirty="0" smtClean="0"/>
              <a:t> ở </a:t>
            </a:r>
            <a:r>
              <a:rPr lang="en-US" sz="2600" dirty="0" err="1" smtClean="0"/>
              <a:t>nách</a:t>
            </a:r>
            <a:r>
              <a:rPr lang="en-US" sz="2600" dirty="0" smtClean="0"/>
              <a:t> 36</a:t>
            </a:r>
            <a:r>
              <a:rPr lang="en-US" sz="2600" baseline="30000" dirty="0" smtClean="0"/>
              <a:t>0</a:t>
            </a:r>
            <a:r>
              <a:rPr lang="en-US" sz="2600" dirty="0" smtClean="0"/>
              <a:t>5C. </a:t>
            </a:r>
            <a:r>
              <a:rPr lang="en-US" sz="2600" dirty="0" err="1" smtClean="0"/>
              <a:t>Sau</a:t>
            </a:r>
            <a:r>
              <a:rPr lang="en-US" sz="2600" dirty="0" smtClean="0"/>
              <a:t> </a:t>
            </a:r>
            <a:r>
              <a:rPr lang="en-US" sz="2600" dirty="0" err="1" smtClean="0"/>
              <a:t>khi</a:t>
            </a:r>
            <a:r>
              <a:rPr lang="en-US" sz="2600" dirty="0" smtClean="0"/>
              <a:t> </a:t>
            </a:r>
            <a:r>
              <a:rPr lang="en-US" sz="2600" dirty="0" err="1" smtClean="0"/>
              <a:t>đo</a:t>
            </a:r>
            <a:r>
              <a:rPr lang="en-US" sz="2600" dirty="0" smtClean="0"/>
              <a:t> </a:t>
            </a:r>
            <a:r>
              <a:rPr lang="en-US" sz="2600" dirty="0" err="1" smtClean="0"/>
              <a:t>xong</a:t>
            </a:r>
            <a:r>
              <a:rPr lang="en-US" sz="2600" dirty="0" smtClean="0"/>
              <a:t> ĐD </a:t>
            </a:r>
            <a:r>
              <a:rPr lang="en-US" sz="2600" dirty="0" err="1" smtClean="0"/>
              <a:t>đi</a:t>
            </a:r>
            <a:r>
              <a:rPr lang="en-US" sz="2600" dirty="0" smtClean="0"/>
              <a:t> </a:t>
            </a:r>
            <a:r>
              <a:rPr lang="en-US" sz="2600" dirty="0" err="1" smtClean="0"/>
              <a:t>kiểm</a:t>
            </a:r>
            <a:r>
              <a:rPr lang="en-US" sz="2600" dirty="0" smtClean="0"/>
              <a:t> </a:t>
            </a:r>
            <a:r>
              <a:rPr lang="en-US" sz="2600" dirty="0" err="1" smtClean="0"/>
              <a:t>tra</a:t>
            </a:r>
            <a:r>
              <a:rPr lang="en-US" sz="2600" dirty="0" smtClean="0"/>
              <a:t> DHST 01 BN </a:t>
            </a:r>
            <a:r>
              <a:rPr lang="en-US" sz="2600" dirty="0" err="1" smtClean="0"/>
              <a:t>khác</a:t>
            </a:r>
            <a:r>
              <a:rPr lang="en-US" sz="2600" dirty="0" smtClean="0"/>
              <a:t> </a:t>
            </a:r>
            <a:r>
              <a:rPr lang="en-US" sz="2600" dirty="0" err="1" smtClean="0"/>
              <a:t>rồi</a:t>
            </a:r>
            <a:r>
              <a:rPr lang="en-US" sz="2600" dirty="0" smtClean="0"/>
              <a:t> </a:t>
            </a:r>
            <a:r>
              <a:rPr lang="en-US" sz="2600" dirty="0" err="1" smtClean="0"/>
              <a:t>mới</a:t>
            </a:r>
            <a:r>
              <a:rPr lang="en-US" sz="2600" dirty="0" smtClean="0"/>
              <a:t> </a:t>
            </a:r>
            <a:r>
              <a:rPr lang="en-US" sz="2600" dirty="0" err="1" smtClean="0"/>
              <a:t>vào</a:t>
            </a:r>
            <a:r>
              <a:rPr lang="en-US" sz="2600" dirty="0" smtClean="0"/>
              <a:t> </a:t>
            </a:r>
            <a:r>
              <a:rPr lang="en-US" sz="2600" dirty="0" err="1" smtClean="0"/>
              <a:t>báo</a:t>
            </a:r>
            <a:r>
              <a:rPr lang="en-US" sz="2600" dirty="0" smtClean="0"/>
              <a:t> BS, BS </a:t>
            </a:r>
            <a:r>
              <a:rPr lang="en-US" sz="2600" dirty="0" err="1" smtClean="0"/>
              <a:t>có</a:t>
            </a:r>
            <a:r>
              <a:rPr lang="en-US" sz="2600" dirty="0" smtClean="0"/>
              <a:t> </a:t>
            </a:r>
            <a:r>
              <a:rPr lang="en-US" sz="2600" dirty="0" err="1" smtClean="0"/>
              <a:t>chỉ</a:t>
            </a:r>
            <a:r>
              <a:rPr lang="en-US" sz="2600" dirty="0" smtClean="0"/>
              <a:t> </a:t>
            </a:r>
            <a:r>
              <a:rPr lang="en-US" sz="2600" dirty="0" err="1" smtClean="0"/>
              <a:t>định</a:t>
            </a:r>
            <a:r>
              <a:rPr lang="en-US" sz="2600" dirty="0" smtClean="0"/>
              <a:t> </a:t>
            </a:r>
            <a:r>
              <a:rPr lang="en-US" sz="2600" dirty="0" err="1" smtClean="0"/>
              <a:t>cho</a:t>
            </a:r>
            <a:r>
              <a:rPr lang="en-US" sz="2600" dirty="0" smtClean="0"/>
              <a:t> </a:t>
            </a:r>
            <a:r>
              <a:rPr lang="en-US" sz="2600" dirty="0" err="1" smtClean="0"/>
              <a:t>dùng</a:t>
            </a:r>
            <a:r>
              <a:rPr lang="en-US" sz="2600" dirty="0" smtClean="0"/>
              <a:t> </a:t>
            </a:r>
            <a:r>
              <a:rPr lang="en-US" sz="2600" dirty="0" err="1" smtClean="0"/>
              <a:t>thuốc</a:t>
            </a:r>
            <a:r>
              <a:rPr lang="en-US" sz="2600" dirty="0" smtClean="0"/>
              <a:t> </a:t>
            </a:r>
            <a:r>
              <a:rPr lang="en-US" sz="2600" dirty="0" err="1" smtClean="0"/>
              <a:t>Adalat</a:t>
            </a:r>
            <a:r>
              <a:rPr lang="en-US" sz="2600" dirty="0" smtClean="0"/>
              <a:t> </a:t>
            </a:r>
            <a:r>
              <a:rPr lang="en-US" sz="2600" dirty="0" err="1" smtClean="0"/>
              <a:t>ngậm</a:t>
            </a:r>
            <a:r>
              <a:rPr lang="en-US" sz="2600" dirty="0" smtClean="0"/>
              <a:t> </a:t>
            </a:r>
            <a:r>
              <a:rPr lang="en-US" sz="2600" dirty="0" err="1" smtClean="0"/>
              <a:t>dưới</a:t>
            </a:r>
            <a:r>
              <a:rPr lang="en-US" sz="2600" dirty="0" smtClean="0"/>
              <a:t> </a:t>
            </a:r>
            <a:r>
              <a:rPr lang="en-US" sz="2600" dirty="0" err="1" smtClean="0"/>
              <a:t>lưỡi</a:t>
            </a:r>
            <a:r>
              <a:rPr lang="en-US" sz="2600" dirty="0" smtClean="0"/>
              <a:t> </a:t>
            </a:r>
            <a:r>
              <a:rPr lang="en-US" sz="2600" dirty="0" err="1" smtClean="0"/>
              <a:t>và</a:t>
            </a:r>
            <a:r>
              <a:rPr lang="en-US" sz="2600" dirty="0" smtClean="0"/>
              <a:t> </a:t>
            </a:r>
            <a:r>
              <a:rPr lang="en-US" sz="2600" dirty="0" err="1" smtClean="0"/>
              <a:t>dặn</a:t>
            </a:r>
            <a:r>
              <a:rPr lang="en-US" sz="2600" dirty="0" smtClean="0"/>
              <a:t> ĐD </a:t>
            </a:r>
            <a:r>
              <a:rPr lang="en-US" sz="2600" dirty="0" err="1" smtClean="0"/>
              <a:t>đo</a:t>
            </a:r>
            <a:r>
              <a:rPr lang="en-US" sz="2600" dirty="0" smtClean="0"/>
              <a:t> </a:t>
            </a:r>
            <a:r>
              <a:rPr lang="en-US" sz="2600" dirty="0" err="1" smtClean="0"/>
              <a:t>lại</a:t>
            </a:r>
            <a:r>
              <a:rPr lang="en-US" sz="2600" dirty="0" smtClean="0"/>
              <a:t> </a:t>
            </a:r>
            <a:r>
              <a:rPr lang="en-US" sz="2600" dirty="0" err="1" smtClean="0"/>
              <a:t>sau</a:t>
            </a:r>
            <a:r>
              <a:rPr lang="en-US" sz="2600" dirty="0" smtClean="0"/>
              <a:t> </a:t>
            </a:r>
            <a:r>
              <a:rPr lang="en-US" sz="2600" dirty="0" err="1" smtClean="0"/>
              <a:t>khi</a:t>
            </a:r>
            <a:r>
              <a:rPr lang="en-US" sz="2600" dirty="0" smtClean="0"/>
              <a:t> </a:t>
            </a:r>
            <a:r>
              <a:rPr lang="en-US" sz="2600" dirty="0" err="1" smtClean="0"/>
              <a:t>dùng</a:t>
            </a:r>
            <a:r>
              <a:rPr lang="en-US" sz="2600" dirty="0" smtClean="0"/>
              <a:t> </a:t>
            </a:r>
            <a:r>
              <a:rPr lang="en-US" sz="2600" dirty="0" err="1" smtClean="0"/>
              <a:t>thuốc</a:t>
            </a:r>
            <a:r>
              <a:rPr lang="en-US" sz="2600" dirty="0" smtClean="0"/>
              <a:t> 20 </a:t>
            </a:r>
            <a:r>
              <a:rPr lang="en-US" sz="2600" dirty="0" err="1" smtClean="0"/>
              <a:t>phút</a:t>
            </a:r>
            <a:r>
              <a:rPr lang="en-US" sz="2600" dirty="0" smtClean="0"/>
              <a:t> </a:t>
            </a:r>
            <a:r>
              <a:rPr lang="en-US" sz="2600" dirty="0" err="1" smtClean="0"/>
              <a:t>và</a:t>
            </a:r>
            <a:r>
              <a:rPr lang="en-US" sz="2600" dirty="0" smtClean="0"/>
              <a:t> </a:t>
            </a:r>
            <a:r>
              <a:rPr lang="en-US" sz="2600" dirty="0" err="1" smtClean="0"/>
              <a:t>báo</a:t>
            </a:r>
            <a:r>
              <a:rPr lang="en-US" sz="2600" dirty="0" smtClean="0"/>
              <a:t> </a:t>
            </a:r>
            <a:r>
              <a:rPr lang="en-US" sz="2600" dirty="0" smtClean="0"/>
              <a:t>BS</a:t>
            </a:r>
            <a:r>
              <a:rPr lang="en-US" sz="2600" dirty="0" smtClean="0"/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2600" b="1" dirty="0" smtClean="0">
                <a:solidFill>
                  <a:srgbClr val="FFFF00"/>
                </a:solidFill>
              </a:rPr>
              <a:t>HÃY THỰC </a:t>
            </a:r>
            <a:r>
              <a:rPr lang="en-US" sz="2600" b="1" dirty="0" err="1" smtClean="0">
                <a:solidFill>
                  <a:srgbClr val="FFFF00"/>
                </a:solidFill>
              </a:rPr>
              <a:t>HiỆN</a:t>
            </a:r>
            <a:r>
              <a:rPr lang="en-US" sz="2600" b="1" dirty="0" smtClean="0">
                <a:solidFill>
                  <a:srgbClr val="FFFF00"/>
                </a:solidFill>
              </a:rPr>
              <a:t> KỸ THUẬT ĐO DHST TÌNH HUỐNG TRÊN VÀ BÁO BS.</a:t>
            </a:r>
            <a:endParaRPr lang="vi-VN" sz="2600" b="1" dirty="0" smtClean="0">
              <a:solidFill>
                <a:srgbClr val="FFFF00"/>
              </a:solidFill>
            </a:endParaRPr>
          </a:p>
          <a:p>
            <a:pPr marL="742950" indent="-742950" algn="just" eaLnBrk="1" hangingPunct="1">
              <a:buClr>
                <a:schemeClr val="tx1"/>
              </a:buClr>
              <a:buFont typeface="Arial" pitchFamily="34" charset="0"/>
              <a:buAutoNum type="arabicPeriod"/>
              <a:defRPr/>
            </a:pPr>
            <a:endParaRPr lang="vi-VN" sz="2600" b="1" dirty="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0175"/>
            <a:ext cx="8382000" cy="868363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err="1" smtClean="0">
                <a:solidFill>
                  <a:srgbClr val="FFFF00"/>
                </a:solidFill>
              </a:rPr>
              <a:t>Đo</a:t>
            </a:r>
            <a:r>
              <a:rPr lang="en-US" sz="4800" b="1" dirty="0" smtClean="0">
                <a:solidFill>
                  <a:srgbClr val="FFFF00"/>
                </a:solidFill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</a:rPr>
              <a:t>Huyết</a:t>
            </a:r>
            <a:r>
              <a:rPr lang="en-US" sz="4800" b="1" dirty="0" smtClean="0">
                <a:solidFill>
                  <a:srgbClr val="FFFF00"/>
                </a:solidFill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</a:rPr>
              <a:t>áp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763000" cy="5334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en-US" b="1" dirty="0" err="1" smtClean="0">
                <a:solidFill>
                  <a:srgbClr val="00FFFF"/>
                </a:solidFill>
              </a:rPr>
              <a:t>Quy</a:t>
            </a:r>
            <a:r>
              <a:rPr lang="en-US" b="1" dirty="0" smtClean="0">
                <a:solidFill>
                  <a:srgbClr val="00FFFF"/>
                </a:solidFill>
              </a:rPr>
              <a:t> </a:t>
            </a:r>
            <a:r>
              <a:rPr lang="en-US" b="1" dirty="0" err="1" smtClean="0">
                <a:solidFill>
                  <a:srgbClr val="00FFFF"/>
                </a:solidFill>
              </a:rPr>
              <a:t>trình</a:t>
            </a:r>
            <a:r>
              <a:rPr lang="en-US" b="1" dirty="0" smtClean="0">
                <a:solidFill>
                  <a:srgbClr val="00FFFF"/>
                </a:solidFill>
              </a:rPr>
              <a:t> </a:t>
            </a:r>
            <a:r>
              <a:rPr lang="en-US" b="1" dirty="0" err="1" smtClean="0">
                <a:solidFill>
                  <a:srgbClr val="00FFFF"/>
                </a:solidFill>
              </a:rPr>
              <a:t>đo</a:t>
            </a:r>
            <a:r>
              <a:rPr lang="en-US" b="1" dirty="0" smtClean="0">
                <a:solidFill>
                  <a:srgbClr val="00FFFF"/>
                </a:solidFill>
              </a:rPr>
              <a:t> HA</a:t>
            </a:r>
          </a:p>
          <a:p>
            <a:pPr algn="just"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77828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7829" name="Right Arrow 5"/>
          <p:cNvSpPr>
            <a:spLocks noChangeArrowheads="1"/>
          </p:cNvSpPr>
          <p:nvPr/>
        </p:nvSpPr>
        <p:spPr bwMode="auto">
          <a:xfrm>
            <a:off x="457200" y="3048000"/>
            <a:ext cx="7696200" cy="533400"/>
          </a:xfrm>
          <a:prstGeom prst="rightArrow">
            <a:avLst>
              <a:gd name="adj1" fmla="val 50000"/>
              <a:gd name="adj2" fmla="val 50032"/>
            </a:avLst>
          </a:prstGeom>
          <a:solidFill>
            <a:srgbClr val="99FF3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cxnSp>
        <p:nvCxnSpPr>
          <p:cNvPr id="8" name="Straight Connector 7"/>
          <p:cNvCxnSpPr/>
          <p:nvPr/>
        </p:nvCxnSpPr>
        <p:spPr bwMode="auto">
          <a:xfrm rot="5400000">
            <a:off x="-1104899" y="3924300"/>
            <a:ext cx="3124200" cy="3175"/>
          </a:xfrm>
          <a:prstGeom prst="line">
            <a:avLst/>
          </a:prstGeom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7831" name="Right Arrow 8"/>
          <p:cNvSpPr>
            <a:spLocks noChangeArrowheads="1"/>
          </p:cNvSpPr>
          <p:nvPr/>
        </p:nvSpPr>
        <p:spPr bwMode="auto">
          <a:xfrm rot="10800000">
            <a:off x="457200" y="4267200"/>
            <a:ext cx="64008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cxnSp>
        <p:nvCxnSpPr>
          <p:cNvPr id="10" name="Straight Connector 9"/>
          <p:cNvCxnSpPr/>
          <p:nvPr/>
        </p:nvCxnSpPr>
        <p:spPr bwMode="auto">
          <a:xfrm rot="5400000">
            <a:off x="5296694" y="3847306"/>
            <a:ext cx="3124200" cy="1588"/>
          </a:xfrm>
          <a:prstGeom prst="line">
            <a:avLst/>
          </a:prstGeom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 rot="5400000">
            <a:off x="4455319" y="3086894"/>
            <a:ext cx="1450975" cy="1587"/>
          </a:xfrm>
          <a:prstGeom prst="line">
            <a:avLst/>
          </a:prstGeom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auto">
          <a:xfrm rot="5400000">
            <a:off x="4455319" y="4550569"/>
            <a:ext cx="1147763" cy="3175"/>
          </a:xfrm>
          <a:prstGeom prst="line">
            <a:avLst/>
          </a:prstGeom>
          <a:ln>
            <a:solidFill>
              <a:srgbClr val="FFFFFF"/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 bwMode="auto">
          <a:xfrm rot="5400000">
            <a:off x="4075906" y="4563269"/>
            <a:ext cx="1146175" cy="1588"/>
          </a:xfrm>
          <a:prstGeom prst="line">
            <a:avLst/>
          </a:prstGeom>
          <a:ln>
            <a:solidFill>
              <a:srgbClr val="FFFFFF"/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 bwMode="auto">
          <a:xfrm rot="5400000">
            <a:off x="3694113" y="4598988"/>
            <a:ext cx="1146175" cy="3175"/>
          </a:xfrm>
          <a:prstGeom prst="line">
            <a:avLst/>
          </a:prstGeom>
          <a:ln>
            <a:solidFill>
              <a:srgbClr val="FFFFFF"/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 rot="5400000">
            <a:off x="3313906" y="4610894"/>
            <a:ext cx="1146175" cy="1588"/>
          </a:xfrm>
          <a:prstGeom prst="line">
            <a:avLst/>
          </a:prstGeom>
          <a:ln>
            <a:solidFill>
              <a:srgbClr val="FFFFFF"/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 bwMode="auto">
          <a:xfrm rot="5400000">
            <a:off x="2932113" y="4598988"/>
            <a:ext cx="1146175" cy="3175"/>
          </a:xfrm>
          <a:prstGeom prst="line">
            <a:avLst/>
          </a:prstGeom>
          <a:ln>
            <a:solidFill>
              <a:srgbClr val="FFFFFF"/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auto">
          <a:xfrm rot="5400000">
            <a:off x="2551906" y="4610894"/>
            <a:ext cx="1146175" cy="1588"/>
          </a:xfrm>
          <a:prstGeom prst="line">
            <a:avLst/>
          </a:prstGeom>
          <a:ln>
            <a:solidFill>
              <a:srgbClr val="FFFFFF"/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495800" y="1600200"/>
            <a:ext cx="1295400" cy="923925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Không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nghe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thấy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tiếng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đập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13475" y="1639888"/>
            <a:ext cx="1295400" cy="64611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rgbClr val="FF0000"/>
                </a:solidFill>
              </a:rPr>
              <a:t>Bơm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thêm</a:t>
            </a:r>
            <a:r>
              <a:rPr lang="en-US" dirty="0">
                <a:solidFill>
                  <a:srgbClr val="FF0000"/>
                </a:solidFill>
              </a:rPr>
              <a:t> 30 mmHg</a:t>
            </a:r>
          </a:p>
        </p:txBody>
      </p:sp>
      <p:sp>
        <p:nvSpPr>
          <p:cNvPr id="25" name="TextBox 24"/>
          <p:cNvSpPr txBox="1"/>
          <p:nvPr/>
        </p:nvSpPr>
        <p:spPr>
          <a:xfrm rot="18695490">
            <a:off x="3686969" y="5555457"/>
            <a:ext cx="1905000" cy="64611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rgbClr val="FF0000"/>
                </a:solidFill>
              </a:rPr>
              <a:t>Tiếng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đập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đầu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tiên</a:t>
            </a:r>
            <a:r>
              <a:rPr lang="en-US" dirty="0">
                <a:solidFill>
                  <a:srgbClr val="FF0000"/>
                </a:solidFill>
              </a:rPr>
              <a:t> (HATT)</a:t>
            </a:r>
          </a:p>
        </p:txBody>
      </p:sp>
      <p:sp>
        <p:nvSpPr>
          <p:cNvPr id="26" name="TextBox 25"/>
          <p:cNvSpPr txBox="1"/>
          <p:nvPr/>
        </p:nvSpPr>
        <p:spPr>
          <a:xfrm rot="18695490">
            <a:off x="1293019" y="5328444"/>
            <a:ext cx="1905000" cy="64611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rgbClr val="FF0000"/>
                </a:solidFill>
              </a:rPr>
              <a:t>Tiếng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đập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cuối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cùng</a:t>
            </a:r>
            <a:r>
              <a:rPr lang="en-US" dirty="0">
                <a:solidFill>
                  <a:srgbClr val="FF0000"/>
                </a:solidFill>
              </a:rPr>
              <a:t>  (</a:t>
            </a:r>
            <a:r>
              <a:rPr lang="en-US" dirty="0" err="1">
                <a:solidFill>
                  <a:srgbClr val="FF0000"/>
                </a:solidFill>
              </a:rPr>
              <a:t>HATTr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0" name="TextBox 29"/>
          <p:cNvSpPr txBox="1"/>
          <p:nvPr/>
        </p:nvSpPr>
        <p:spPr>
          <a:xfrm rot="18695490">
            <a:off x="5411788" y="5818188"/>
            <a:ext cx="1905000" cy="368300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rgbClr val="FF0000"/>
                </a:solidFill>
              </a:rPr>
              <a:t>Bắt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đầu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xả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hơi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6563" y="1676400"/>
            <a:ext cx="1295400" cy="646113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Bắt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đầu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bơm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hơi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67000" y="3581400"/>
            <a:ext cx="2362200" cy="369888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rgbClr val="FF0000"/>
                </a:solidFill>
              </a:rPr>
              <a:t>Bụp</a:t>
            </a:r>
            <a:r>
              <a:rPr lang="en-US" dirty="0">
                <a:solidFill>
                  <a:srgbClr val="FF0000"/>
                </a:solidFill>
              </a:rPr>
              <a:t> ... </a:t>
            </a:r>
            <a:r>
              <a:rPr lang="en-US" dirty="0" err="1">
                <a:solidFill>
                  <a:srgbClr val="FF0000"/>
                </a:solidFill>
              </a:rPr>
              <a:t>Bụp</a:t>
            </a:r>
            <a:r>
              <a:rPr lang="en-US" dirty="0">
                <a:solidFill>
                  <a:srgbClr val="FF0000"/>
                </a:solidFill>
              </a:rPr>
              <a:t>... </a:t>
            </a:r>
            <a:r>
              <a:rPr lang="en-US" dirty="0" err="1">
                <a:solidFill>
                  <a:srgbClr val="FF0000"/>
                </a:solidFill>
              </a:rPr>
              <a:t>Bụp</a:t>
            </a:r>
            <a:r>
              <a:rPr lang="en-US" dirty="0">
                <a:solidFill>
                  <a:srgbClr val="FF0000"/>
                </a:solidFill>
              </a:rPr>
              <a:t> ...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0175"/>
            <a:ext cx="8382000" cy="868363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err="1" smtClean="0">
                <a:solidFill>
                  <a:srgbClr val="00FFFF"/>
                </a:solidFill>
              </a:rPr>
              <a:t>Phát</a:t>
            </a:r>
            <a:r>
              <a:rPr lang="en-US" b="1" dirty="0" smtClean="0">
                <a:solidFill>
                  <a:srgbClr val="00FFFF"/>
                </a:solidFill>
              </a:rPr>
              <a:t> </a:t>
            </a:r>
            <a:r>
              <a:rPr lang="en-US" b="1" dirty="0" err="1" smtClean="0">
                <a:solidFill>
                  <a:srgbClr val="00FFFF"/>
                </a:solidFill>
              </a:rPr>
              <a:t>hiện</a:t>
            </a:r>
            <a:r>
              <a:rPr lang="en-US" b="1" dirty="0" smtClean="0">
                <a:solidFill>
                  <a:srgbClr val="00FFFF"/>
                </a:solidFill>
              </a:rPr>
              <a:t> </a:t>
            </a:r>
            <a:r>
              <a:rPr lang="en-US" b="1" dirty="0" err="1" smtClean="0">
                <a:solidFill>
                  <a:srgbClr val="00FFFF"/>
                </a:solidFill>
              </a:rPr>
              <a:t>và</a:t>
            </a:r>
            <a:r>
              <a:rPr lang="en-US" b="1" dirty="0" smtClean="0">
                <a:solidFill>
                  <a:srgbClr val="00FFFF"/>
                </a:solidFill>
              </a:rPr>
              <a:t> </a:t>
            </a:r>
            <a:r>
              <a:rPr lang="en-US" b="1" dirty="0" err="1" smtClean="0">
                <a:solidFill>
                  <a:srgbClr val="00FFFF"/>
                </a:solidFill>
              </a:rPr>
              <a:t>Xử</a:t>
            </a:r>
            <a:r>
              <a:rPr lang="en-US" b="1" dirty="0" smtClean="0">
                <a:solidFill>
                  <a:srgbClr val="00FFFF"/>
                </a:solidFill>
              </a:rPr>
              <a:t> </a:t>
            </a:r>
            <a:r>
              <a:rPr lang="en-US" b="1" dirty="0" err="1" smtClean="0">
                <a:solidFill>
                  <a:srgbClr val="00FFFF"/>
                </a:solidFill>
              </a:rPr>
              <a:t>trí</a:t>
            </a:r>
            <a:r>
              <a:rPr lang="en-US" b="1" dirty="0" smtClean="0">
                <a:solidFill>
                  <a:srgbClr val="00FFFF"/>
                </a:solidFill>
              </a:rPr>
              <a:t> </a:t>
            </a:r>
            <a:r>
              <a:rPr lang="en-US" b="1" dirty="0" err="1" smtClean="0">
                <a:solidFill>
                  <a:srgbClr val="00FFFF"/>
                </a:solidFill>
              </a:rPr>
              <a:t>tình</a:t>
            </a:r>
            <a:r>
              <a:rPr lang="en-US" b="1" dirty="0" smtClean="0">
                <a:solidFill>
                  <a:srgbClr val="00FFFF"/>
                </a:solidFill>
              </a:rPr>
              <a:t> </a:t>
            </a:r>
            <a:r>
              <a:rPr lang="en-US" b="1" dirty="0" err="1" smtClean="0">
                <a:solidFill>
                  <a:srgbClr val="00FFFF"/>
                </a:solidFill>
              </a:rPr>
              <a:t>huống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763000" cy="5562600"/>
          </a:xfrm>
        </p:spPr>
        <p:txBody>
          <a:bodyPr/>
          <a:lstStyle/>
          <a:p>
            <a:r>
              <a:rPr lang="pt-BR" b="1" i="1" dirty="0" smtClean="0"/>
              <a:t>Các dấu hiệu của khó thở:</a:t>
            </a:r>
            <a:endParaRPr lang="en-US" dirty="0" smtClean="0"/>
          </a:p>
          <a:p>
            <a:pPr lvl="0">
              <a:buClr>
                <a:srgbClr val="00FFFF"/>
              </a:buClr>
              <a:buFont typeface="Wingdings" pitchFamily="2" charset="2"/>
              <a:buChar char="Ø"/>
            </a:pPr>
            <a:r>
              <a:rPr lang="pt-BR" dirty="0" smtClean="0"/>
              <a:t>Nhịp thở tăng, thở dốc</a:t>
            </a:r>
            <a:endParaRPr lang="en-US" dirty="0" smtClean="0"/>
          </a:p>
          <a:p>
            <a:pPr lvl="0">
              <a:buClr>
                <a:srgbClr val="00FFFF"/>
              </a:buClr>
              <a:buFont typeface="Wingdings" pitchFamily="2" charset="2"/>
              <a:buChar char="Ø"/>
            </a:pPr>
            <a:r>
              <a:rPr lang="pt-BR" dirty="0" smtClean="0"/>
              <a:t>Người bệnh lo âu, hốt hoảng, bồn chồn.</a:t>
            </a:r>
            <a:endParaRPr lang="en-US" dirty="0" smtClean="0"/>
          </a:p>
          <a:p>
            <a:pPr lvl="0">
              <a:buClr>
                <a:srgbClr val="00FFFF"/>
              </a:buClr>
              <a:buFont typeface="Wingdings" pitchFamily="2" charset="2"/>
              <a:buChar char="Ø"/>
            </a:pPr>
            <a:r>
              <a:rPr lang="pt-BR" dirty="0" smtClean="0"/>
              <a:t>Giảm thị lực, mắt mờ.</a:t>
            </a:r>
            <a:endParaRPr lang="en-US" dirty="0" smtClean="0"/>
          </a:p>
          <a:p>
            <a:pPr lvl="0">
              <a:buClr>
                <a:srgbClr val="00FFFF"/>
              </a:buClr>
              <a:buFont typeface="Wingdings" pitchFamily="2" charset="2"/>
              <a:buChar char="Ø"/>
            </a:pPr>
            <a:r>
              <a:rPr lang="pt-BR" dirty="0" smtClean="0"/>
              <a:t>Môi và đầu chi tím tái</a:t>
            </a:r>
            <a:endParaRPr lang="en-US" dirty="0" smtClean="0"/>
          </a:p>
          <a:p>
            <a:pPr lvl="0">
              <a:buClr>
                <a:srgbClr val="00FFFF"/>
              </a:buClr>
              <a:buFont typeface="Wingdings" pitchFamily="2" charset="2"/>
              <a:buChar char="Ø"/>
            </a:pPr>
            <a:r>
              <a:rPr lang="en-US" dirty="0" smtClean="0"/>
              <a:t>Ý </a:t>
            </a:r>
            <a:r>
              <a:rPr lang="en-US" dirty="0" err="1" smtClean="0"/>
              <a:t>thức</a:t>
            </a:r>
            <a:r>
              <a:rPr lang="en-US" dirty="0" smtClean="0"/>
              <a:t> </a:t>
            </a:r>
            <a:r>
              <a:rPr lang="en-US" dirty="0" err="1" smtClean="0"/>
              <a:t>lẫn</a:t>
            </a:r>
            <a:r>
              <a:rPr lang="en-US" dirty="0" smtClean="0"/>
              <a:t> </a:t>
            </a:r>
            <a:r>
              <a:rPr lang="en-US" dirty="0" err="1" smtClean="0"/>
              <a:t>lộn</a:t>
            </a:r>
            <a:r>
              <a:rPr lang="en-US" dirty="0" smtClean="0"/>
              <a:t>.</a:t>
            </a:r>
          </a:p>
          <a:p>
            <a:pPr lvl="0">
              <a:buClr>
                <a:srgbClr val="00FFFF"/>
              </a:buClr>
              <a:buFont typeface="Wingdings" pitchFamily="2" charset="2"/>
              <a:buChar char="Ø"/>
            </a:pPr>
            <a:r>
              <a:rPr lang="en-US" dirty="0" smtClean="0"/>
              <a:t>Co </a:t>
            </a:r>
            <a:r>
              <a:rPr lang="en-US" dirty="0" err="1" smtClean="0"/>
              <a:t>thắt</a:t>
            </a:r>
            <a:r>
              <a:rPr lang="en-US" dirty="0" smtClean="0"/>
              <a:t> </a:t>
            </a:r>
            <a:r>
              <a:rPr lang="en-US" dirty="0" err="1" smtClean="0"/>
              <a:t>hõm</a:t>
            </a:r>
            <a:r>
              <a:rPr lang="en-US" dirty="0" smtClean="0"/>
              <a:t> </a:t>
            </a:r>
            <a:r>
              <a:rPr lang="en-US" dirty="0" err="1" smtClean="0"/>
              <a:t>ức</a:t>
            </a:r>
            <a:endParaRPr lang="en-US" dirty="0" smtClean="0"/>
          </a:p>
          <a:p>
            <a:pPr lvl="0">
              <a:buClr>
                <a:srgbClr val="00FFFF"/>
              </a:buClr>
              <a:buFont typeface="Wingdings" pitchFamily="2" charset="2"/>
              <a:buChar char="Ø"/>
            </a:pPr>
            <a:r>
              <a:rPr lang="en-US" dirty="0" smtClean="0"/>
              <a:t>Co </a:t>
            </a:r>
            <a:r>
              <a:rPr lang="en-US" dirty="0" err="1" smtClean="0"/>
              <a:t>thắt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hô</a:t>
            </a:r>
            <a:r>
              <a:rPr lang="en-US" dirty="0" smtClean="0"/>
              <a:t> </a:t>
            </a:r>
            <a:r>
              <a:rPr lang="en-US" dirty="0" err="1" smtClean="0"/>
              <a:t>hấp</a:t>
            </a:r>
            <a:r>
              <a:rPr lang="en-US" dirty="0" smtClean="0"/>
              <a:t>, </a:t>
            </a:r>
            <a:r>
              <a:rPr lang="en-US" dirty="0" err="1" smtClean="0"/>
              <a:t>lồng</a:t>
            </a:r>
            <a:r>
              <a:rPr lang="en-US" dirty="0" smtClean="0"/>
              <a:t> </a:t>
            </a:r>
            <a:r>
              <a:rPr lang="en-US" dirty="0" err="1" smtClean="0"/>
              <a:t>ngực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bụng</a:t>
            </a:r>
            <a:r>
              <a:rPr lang="en-US" dirty="0" smtClean="0"/>
              <a:t> </a:t>
            </a:r>
            <a:r>
              <a:rPr lang="en-US" dirty="0" err="1" smtClean="0"/>
              <a:t>đảo</a:t>
            </a:r>
            <a:r>
              <a:rPr lang="en-US" dirty="0" smtClean="0"/>
              <a:t> </a:t>
            </a:r>
            <a:r>
              <a:rPr lang="en-US" dirty="0" err="1" smtClean="0"/>
              <a:t>ngược</a:t>
            </a:r>
            <a:r>
              <a:rPr lang="en-US" dirty="0" smtClean="0"/>
              <a:t> (</a:t>
            </a:r>
            <a:r>
              <a:rPr lang="en-US" dirty="0" err="1" smtClean="0"/>
              <a:t>giai</a:t>
            </a:r>
            <a:r>
              <a:rPr lang="en-US" dirty="0" smtClean="0"/>
              <a:t> </a:t>
            </a:r>
            <a:r>
              <a:rPr lang="en-US" dirty="0" err="1" smtClean="0"/>
              <a:t>đoạn</a:t>
            </a:r>
            <a:r>
              <a:rPr lang="en-US" dirty="0" smtClean="0"/>
              <a:t> </a:t>
            </a:r>
            <a:r>
              <a:rPr lang="en-US" dirty="0" err="1" smtClean="0"/>
              <a:t>thiếu</a:t>
            </a:r>
            <a:r>
              <a:rPr lang="en-US" dirty="0" smtClean="0"/>
              <a:t> </a:t>
            </a:r>
            <a:r>
              <a:rPr lang="en-US" dirty="0" err="1" smtClean="0"/>
              <a:t>ôxy</a:t>
            </a:r>
            <a:r>
              <a:rPr lang="en-US" dirty="0" smtClean="0"/>
              <a:t> </a:t>
            </a:r>
            <a:r>
              <a:rPr lang="en-US" dirty="0" err="1" smtClean="0"/>
              <a:t>nặng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6564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0175"/>
            <a:ext cx="8382000" cy="868363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err="1" smtClean="0">
                <a:solidFill>
                  <a:srgbClr val="00FFFF"/>
                </a:solidFill>
              </a:rPr>
              <a:t>Phát</a:t>
            </a:r>
            <a:r>
              <a:rPr lang="en-US" b="1" dirty="0" smtClean="0">
                <a:solidFill>
                  <a:srgbClr val="00FFFF"/>
                </a:solidFill>
              </a:rPr>
              <a:t> </a:t>
            </a:r>
            <a:r>
              <a:rPr lang="en-US" b="1" dirty="0" err="1" smtClean="0">
                <a:solidFill>
                  <a:srgbClr val="00FFFF"/>
                </a:solidFill>
              </a:rPr>
              <a:t>hiện</a:t>
            </a:r>
            <a:r>
              <a:rPr lang="en-US" b="1" dirty="0" smtClean="0">
                <a:solidFill>
                  <a:srgbClr val="00FFFF"/>
                </a:solidFill>
              </a:rPr>
              <a:t> </a:t>
            </a:r>
            <a:r>
              <a:rPr lang="en-US" b="1" dirty="0" err="1" smtClean="0">
                <a:solidFill>
                  <a:srgbClr val="00FFFF"/>
                </a:solidFill>
              </a:rPr>
              <a:t>và</a:t>
            </a:r>
            <a:r>
              <a:rPr lang="en-US" b="1" dirty="0" smtClean="0">
                <a:solidFill>
                  <a:srgbClr val="00FFFF"/>
                </a:solidFill>
              </a:rPr>
              <a:t> </a:t>
            </a:r>
            <a:r>
              <a:rPr lang="en-US" b="1" dirty="0" err="1" smtClean="0">
                <a:solidFill>
                  <a:srgbClr val="00FFFF"/>
                </a:solidFill>
              </a:rPr>
              <a:t>Xử</a:t>
            </a:r>
            <a:r>
              <a:rPr lang="en-US" b="1" dirty="0" smtClean="0">
                <a:solidFill>
                  <a:srgbClr val="00FFFF"/>
                </a:solidFill>
              </a:rPr>
              <a:t> </a:t>
            </a:r>
            <a:r>
              <a:rPr lang="en-US" b="1" dirty="0" err="1" smtClean="0">
                <a:solidFill>
                  <a:srgbClr val="00FFFF"/>
                </a:solidFill>
              </a:rPr>
              <a:t>trí</a:t>
            </a:r>
            <a:r>
              <a:rPr lang="en-US" b="1" dirty="0" smtClean="0">
                <a:solidFill>
                  <a:srgbClr val="00FFFF"/>
                </a:solidFill>
              </a:rPr>
              <a:t> </a:t>
            </a:r>
            <a:r>
              <a:rPr lang="en-US" b="1" dirty="0" err="1" smtClean="0">
                <a:solidFill>
                  <a:srgbClr val="00FFFF"/>
                </a:solidFill>
              </a:rPr>
              <a:t>tình</a:t>
            </a:r>
            <a:r>
              <a:rPr lang="en-US" b="1" dirty="0" smtClean="0">
                <a:solidFill>
                  <a:srgbClr val="00FFFF"/>
                </a:solidFill>
              </a:rPr>
              <a:t> </a:t>
            </a:r>
            <a:r>
              <a:rPr lang="en-US" b="1" dirty="0" err="1" smtClean="0">
                <a:solidFill>
                  <a:srgbClr val="00FFFF"/>
                </a:solidFill>
              </a:rPr>
              <a:t>huống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763000" cy="5562600"/>
          </a:xfrm>
        </p:spPr>
        <p:txBody>
          <a:bodyPr/>
          <a:lstStyle/>
          <a:p>
            <a:r>
              <a:rPr lang="vi-VN" b="1" i="1" dirty="0" smtClean="0"/>
              <a:t>Các phương pháp làm hạ sốt</a:t>
            </a:r>
            <a:r>
              <a:rPr lang="pt-BR" b="1" i="1" dirty="0" smtClean="0"/>
              <a:t>:</a:t>
            </a:r>
            <a:endParaRPr lang="en-US" dirty="0" smtClean="0"/>
          </a:p>
          <a:p>
            <a:pPr lvl="0">
              <a:buClr>
                <a:srgbClr val="00FFFF"/>
              </a:buClr>
              <a:buFont typeface="Wingdings" pitchFamily="2" charset="2"/>
              <a:buChar char="Ø"/>
            </a:pPr>
            <a:r>
              <a:rPr lang="vi-VN" dirty="0" smtClean="0"/>
              <a:t>Cởi bớt áo</a:t>
            </a:r>
          </a:p>
          <a:p>
            <a:pPr lvl="0">
              <a:buClr>
                <a:srgbClr val="00FFFF"/>
              </a:buClr>
              <a:buFont typeface="Wingdings" pitchFamily="2" charset="2"/>
              <a:buChar char="Ø"/>
            </a:pPr>
            <a:r>
              <a:rPr lang="vi-VN" dirty="0" smtClean="0"/>
              <a:t>Phòng thoáng mát</a:t>
            </a:r>
          </a:p>
          <a:p>
            <a:pPr lvl="0">
              <a:buClr>
                <a:srgbClr val="00FFFF"/>
              </a:buClr>
              <a:buFont typeface="Wingdings" pitchFamily="2" charset="2"/>
              <a:buChar char="Ø"/>
            </a:pPr>
            <a:r>
              <a:rPr lang="vi-VN" dirty="0" smtClean="0"/>
              <a:t>Chườm mát: trán, nách, bẹn, cổ</a:t>
            </a:r>
          </a:p>
          <a:p>
            <a:pPr lvl="0">
              <a:buClr>
                <a:srgbClr val="00FFFF"/>
              </a:buClr>
              <a:buFont typeface="Wingdings" pitchFamily="2" charset="2"/>
              <a:buChar char="Ø"/>
            </a:pPr>
            <a:r>
              <a:rPr lang="vi-VN" dirty="0" smtClean="0"/>
              <a:t>Uống nhiều nước</a:t>
            </a:r>
          </a:p>
          <a:p>
            <a:pPr lvl="0">
              <a:buClr>
                <a:srgbClr val="00FFFF"/>
              </a:buClr>
              <a:buFont typeface="Wingdings" pitchFamily="2" charset="2"/>
              <a:buChar char="Ø"/>
            </a:pPr>
            <a:r>
              <a:rPr lang="vi-VN" dirty="0" smtClean="0"/>
              <a:t>Truyền dịch</a:t>
            </a:r>
          </a:p>
          <a:p>
            <a:pPr lvl="0">
              <a:buClr>
                <a:srgbClr val="00FFFF"/>
              </a:buClr>
              <a:buFont typeface="Wingdings" pitchFamily="2" charset="2"/>
              <a:buChar char="Ø"/>
            </a:pPr>
            <a:r>
              <a:rPr lang="vi-VN" dirty="0" smtClean="0"/>
              <a:t>Dùng thuốc: paracetamol, panadol ...</a:t>
            </a:r>
            <a:r>
              <a:rPr lang="en-US" dirty="0" smtClean="0"/>
              <a:t> Theo </a:t>
            </a:r>
            <a:r>
              <a:rPr lang="en-US" dirty="0" err="1" smtClean="0"/>
              <a:t>chỉ</a:t>
            </a:r>
            <a:r>
              <a:rPr lang="en-US" dirty="0" smtClean="0"/>
              <a:t> </a:t>
            </a:r>
            <a:r>
              <a:rPr lang="en-US" smtClean="0"/>
              <a:t>định</a:t>
            </a:r>
            <a:endParaRPr lang="vi-VN" smtClean="0"/>
          </a:p>
          <a:p>
            <a:pPr lvl="0">
              <a:buClr>
                <a:srgbClr val="00FFFF"/>
              </a:buClr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66564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30175"/>
            <a:ext cx="8382000" cy="868363"/>
          </a:xfrm>
        </p:spPr>
        <p:txBody>
          <a:bodyPr/>
          <a:lstStyle/>
          <a:p>
            <a:pPr eaLnBrk="1" hangingPunct="1">
              <a:defRPr/>
            </a:pPr>
            <a:endParaRPr lang="en-US" sz="4800" b="1" dirty="0" smtClean="0">
              <a:solidFill>
                <a:srgbClr val="FFFF00"/>
              </a:solidFill>
            </a:endParaRP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066800"/>
            <a:ext cx="8763000" cy="5334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endParaRPr lang="en-US" b="1" smtClean="0">
              <a:solidFill>
                <a:srgbClr val="00FFFF"/>
              </a:solidFill>
            </a:endParaRPr>
          </a:p>
          <a:p>
            <a:pPr algn="just" eaLnBrk="1" hangingPunct="1">
              <a:defRPr/>
            </a:pPr>
            <a:endParaRPr lang="en-US" sz="2800" smtClean="0"/>
          </a:p>
          <a:p>
            <a:pPr eaLnBrk="1" hangingPunct="1">
              <a:defRPr/>
            </a:pPr>
            <a:endParaRPr lang="en-US" smtClean="0"/>
          </a:p>
        </p:txBody>
      </p:sp>
      <p:sp>
        <p:nvSpPr>
          <p:cNvPr id="7885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78853" name="Picture 32" descr="anh tap the truong TCY in lich"/>
          <p:cNvPicPr>
            <a:picLocks noChangeAspect="1" noChangeArrowheads="1"/>
          </p:cNvPicPr>
          <p:nvPr/>
        </p:nvPicPr>
        <p:blipFill>
          <a:blip r:embed="rId2"/>
          <a:srcRect t="4906" b="18239"/>
          <a:stretch>
            <a:fillRect/>
          </a:stretch>
        </p:blipFill>
        <p:spPr bwMode="auto">
          <a:xfrm>
            <a:off x="0" y="1905000"/>
            <a:ext cx="9144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839200" cy="5635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err="1" smtClean="0">
                <a:solidFill>
                  <a:srgbClr val="FFFF00"/>
                </a:solidFill>
              </a:rPr>
              <a:t>Trình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bày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sản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phẩm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tự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học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của</a:t>
            </a:r>
            <a:r>
              <a:rPr lang="en-US" sz="4000" b="1" dirty="0" smtClean="0">
                <a:solidFill>
                  <a:srgbClr val="FFFF00"/>
                </a:solidFill>
              </a:rPr>
              <a:t> SV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02825"/>
            <a:ext cx="8991600" cy="5715000"/>
          </a:xfrm>
        </p:spPr>
        <p:txBody>
          <a:bodyPr/>
          <a:lstStyle/>
          <a:p>
            <a:pPr marL="514350" lvl="0" indent="-514350">
              <a:buClr>
                <a:srgbClr val="FFFF00"/>
              </a:buClr>
              <a:buNone/>
            </a:pPr>
            <a:r>
              <a:rPr lang="en-US" sz="2200" b="1" dirty="0" err="1" smtClean="0"/>
              <a:t>Nhóm</a:t>
            </a:r>
            <a:r>
              <a:rPr lang="en-US" sz="2200" b="1" dirty="0" smtClean="0"/>
              <a:t> 1:</a:t>
            </a:r>
          </a:p>
          <a:p>
            <a:pPr marL="514350" lvl="0" indent="-514350">
              <a:buClr>
                <a:srgbClr val="FFFF00"/>
              </a:buClr>
              <a:buFont typeface="+mj-lt"/>
              <a:buAutoNum type="arabicPeriod"/>
            </a:pPr>
            <a:r>
              <a:rPr lang="en-US" sz="2200" dirty="0" err="1" smtClean="0"/>
              <a:t>Hãy</a:t>
            </a:r>
            <a:r>
              <a:rPr lang="en-US" sz="2200" dirty="0" smtClean="0"/>
              <a:t> </a:t>
            </a:r>
            <a:r>
              <a:rPr lang="en-US" sz="2200" dirty="0" err="1" smtClean="0"/>
              <a:t>nêu</a:t>
            </a:r>
            <a:r>
              <a:rPr lang="en-US" sz="2200" dirty="0" smtClean="0"/>
              <a:t> </a:t>
            </a:r>
            <a:r>
              <a:rPr lang="en-US" sz="2200" dirty="0" err="1" smtClean="0"/>
              <a:t>lý</a:t>
            </a:r>
            <a:r>
              <a:rPr lang="en-US" sz="2200" dirty="0" smtClean="0"/>
              <a:t> </a:t>
            </a:r>
            <a:r>
              <a:rPr lang="en-US" sz="2200" dirty="0" smtClean="0"/>
              <a:t>do (</a:t>
            </a:r>
            <a:r>
              <a:rPr lang="en-US" sz="2200" dirty="0" err="1" smtClean="0"/>
              <a:t>mục</a:t>
            </a:r>
            <a:r>
              <a:rPr lang="en-US" sz="2200" dirty="0" smtClean="0"/>
              <a:t> </a:t>
            </a:r>
            <a:r>
              <a:rPr lang="en-US" sz="2200" dirty="0" err="1" smtClean="0"/>
              <a:t>đích</a:t>
            </a:r>
            <a:r>
              <a:rPr lang="en-US" sz="2200" dirty="0" smtClean="0"/>
              <a:t>, </a:t>
            </a:r>
            <a:r>
              <a:rPr lang="en-US" sz="2200" dirty="0" err="1" smtClean="0"/>
              <a:t>chỉ</a:t>
            </a:r>
            <a:r>
              <a:rPr lang="en-US" sz="2200" dirty="0" smtClean="0"/>
              <a:t> </a:t>
            </a:r>
            <a:r>
              <a:rPr lang="en-US" sz="2200" dirty="0" err="1" smtClean="0"/>
              <a:t>định</a:t>
            </a:r>
            <a:r>
              <a:rPr lang="en-US" sz="2200" dirty="0" smtClean="0"/>
              <a:t>) </a:t>
            </a:r>
            <a:r>
              <a:rPr lang="en-US" sz="2200" dirty="0" err="1" smtClean="0"/>
              <a:t>của</a:t>
            </a:r>
            <a:r>
              <a:rPr lang="en-US" sz="2200" dirty="0" smtClean="0"/>
              <a:t> </a:t>
            </a:r>
            <a:r>
              <a:rPr lang="en-US" sz="2200" dirty="0" err="1" smtClean="0"/>
              <a:t>việc</a:t>
            </a:r>
            <a:r>
              <a:rPr lang="en-US" sz="2200" dirty="0" smtClean="0"/>
              <a:t> </a:t>
            </a:r>
            <a:r>
              <a:rPr lang="en-US" sz="2200" dirty="0" err="1" smtClean="0"/>
              <a:t>đo</a:t>
            </a:r>
            <a:r>
              <a:rPr lang="en-US" sz="2200" dirty="0" smtClean="0"/>
              <a:t> DHST </a:t>
            </a:r>
            <a:r>
              <a:rPr lang="en-US" sz="2200" dirty="0" err="1" smtClean="0"/>
              <a:t>trong</a:t>
            </a:r>
            <a:r>
              <a:rPr lang="en-US" sz="2200" dirty="0" smtClean="0"/>
              <a:t> </a:t>
            </a:r>
            <a:r>
              <a:rPr lang="en-US" sz="2200" dirty="0" err="1" smtClean="0"/>
              <a:t>tình</a:t>
            </a:r>
            <a:r>
              <a:rPr lang="en-US" sz="2200" dirty="0" smtClean="0"/>
              <a:t> </a:t>
            </a:r>
            <a:r>
              <a:rPr lang="en-US" sz="2200" dirty="0" err="1" smtClean="0"/>
              <a:t>huống</a:t>
            </a:r>
            <a:r>
              <a:rPr lang="en-US" sz="2200" dirty="0" smtClean="0"/>
              <a:t> </a:t>
            </a:r>
            <a:r>
              <a:rPr lang="en-US" sz="2200" dirty="0" err="1" smtClean="0"/>
              <a:t>lâm</a:t>
            </a:r>
            <a:r>
              <a:rPr lang="en-US" sz="2200" dirty="0" smtClean="0"/>
              <a:t> </a:t>
            </a:r>
            <a:r>
              <a:rPr lang="en-US" sz="2200" dirty="0" err="1" smtClean="0"/>
              <a:t>sàng</a:t>
            </a:r>
            <a:r>
              <a:rPr lang="en-US" sz="2200" dirty="0" smtClean="0"/>
              <a:t> </a:t>
            </a:r>
            <a:r>
              <a:rPr lang="en-US" sz="2200" dirty="0" err="1" smtClean="0"/>
              <a:t>này</a:t>
            </a:r>
            <a:r>
              <a:rPr lang="en-US" sz="2200" dirty="0" smtClean="0"/>
              <a:t> </a:t>
            </a:r>
            <a:r>
              <a:rPr lang="en-US" sz="2200" dirty="0" err="1" smtClean="0"/>
              <a:t>là</a:t>
            </a:r>
            <a:r>
              <a:rPr lang="en-US" sz="2200" dirty="0" smtClean="0"/>
              <a:t> </a:t>
            </a:r>
            <a:r>
              <a:rPr lang="en-US" sz="2200" dirty="0" err="1" smtClean="0"/>
              <a:t>gì</a:t>
            </a:r>
            <a:r>
              <a:rPr lang="en-US" sz="2200" dirty="0" smtClean="0"/>
              <a:t>? </a:t>
            </a:r>
            <a:r>
              <a:rPr lang="en-US" sz="2200" dirty="0" err="1" smtClean="0"/>
              <a:t>Nêu</a:t>
            </a:r>
            <a:r>
              <a:rPr lang="en-US" sz="2200" dirty="0" smtClean="0"/>
              <a:t> </a:t>
            </a:r>
            <a:r>
              <a:rPr lang="en-US" sz="2200" dirty="0" err="1" smtClean="0"/>
              <a:t>các</a:t>
            </a:r>
            <a:r>
              <a:rPr lang="en-US" sz="2200" dirty="0" smtClean="0"/>
              <a:t> </a:t>
            </a:r>
            <a:r>
              <a:rPr lang="en-US" sz="2200" dirty="0" err="1" smtClean="0"/>
              <a:t>lý</a:t>
            </a:r>
            <a:r>
              <a:rPr lang="en-US" sz="2200" dirty="0" smtClean="0"/>
              <a:t> do </a:t>
            </a:r>
            <a:r>
              <a:rPr lang="en-US" sz="2200" dirty="0" err="1" smtClean="0"/>
              <a:t>khác</a:t>
            </a:r>
            <a:r>
              <a:rPr lang="en-US" sz="2200" dirty="0" smtClean="0"/>
              <a:t>?</a:t>
            </a:r>
          </a:p>
          <a:p>
            <a:pPr marL="514350" lvl="0" indent="-514350">
              <a:buClr>
                <a:srgbClr val="FFFF00"/>
              </a:buClr>
              <a:buFont typeface="+mj-lt"/>
              <a:buAutoNum type="arabicPeriod"/>
            </a:pPr>
            <a:r>
              <a:rPr lang="en-US" sz="2200" dirty="0" err="1" smtClean="0"/>
              <a:t>Hãy</a:t>
            </a:r>
            <a:r>
              <a:rPr lang="en-US" sz="2200" dirty="0" smtClean="0"/>
              <a:t> </a:t>
            </a:r>
            <a:r>
              <a:rPr lang="en-US" sz="2200" dirty="0" err="1" smtClean="0"/>
              <a:t>xác</a:t>
            </a:r>
            <a:r>
              <a:rPr lang="en-US" sz="2200" dirty="0" smtClean="0"/>
              <a:t> </a:t>
            </a:r>
            <a:r>
              <a:rPr lang="en-US" sz="2200" dirty="0" err="1" smtClean="0"/>
              <a:t>định</a:t>
            </a:r>
            <a:r>
              <a:rPr lang="en-US" sz="2200" dirty="0" smtClean="0"/>
              <a:t> </a:t>
            </a:r>
            <a:r>
              <a:rPr lang="en-US" sz="2200" dirty="0" err="1" smtClean="0"/>
              <a:t>vị</a:t>
            </a:r>
            <a:r>
              <a:rPr lang="en-US" sz="2200" dirty="0" smtClean="0"/>
              <a:t> </a:t>
            </a:r>
            <a:r>
              <a:rPr lang="en-US" sz="2200" dirty="0" err="1" smtClean="0"/>
              <a:t>trí</a:t>
            </a:r>
            <a:r>
              <a:rPr lang="en-US" sz="2200" dirty="0" smtClean="0"/>
              <a:t> </a:t>
            </a:r>
            <a:r>
              <a:rPr lang="en-US" sz="2200" dirty="0" err="1" smtClean="0"/>
              <a:t>đo</a:t>
            </a:r>
            <a:r>
              <a:rPr lang="en-US" sz="2200" dirty="0" smtClean="0"/>
              <a:t> </a:t>
            </a:r>
            <a:r>
              <a:rPr lang="en-US" sz="2200" dirty="0" err="1" smtClean="0"/>
              <a:t>các</a:t>
            </a:r>
            <a:r>
              <a:rPr lang="en-US" sz="2200" dirty="0" smtClean="0"/>
              <a:t> </a:t>
            </a:r>
            <a:r>
              <a:rPr lang="en-US" sz="2200" dirty="0" err="1" smtClean="0"/>
              <a:t>chỉ</a:t>
            </a:r>
            <a:r>
              <a:rPr lang="en-US" sz="2200" dirty="0" smtClean="0"/>
              <a:t> </a:t>
            </a:r>
            <a:r>
              <a:rPr lang="en-US" sz="2200" dirty="0" err="1" smtClean="0"/>
              <a:t>số</a:t>
            </a:r>
            <a:r>
              <a:rPr lang="en-US" sz="2200" dirty="0" smtClean="0"/>
              <a:t> DHST, </a:t>
            </a:r>
            <a:r>
              <a:rPr lang="en-US" sz="2200" dirty="0" err="1" smtClean="0"/>
              <a:t>đơn</a:t>
            </a:r>
            <a:r>
              <a:rPr lang="en-US" sz="2200" dirty="0" smtClean="0"/>
              <a:t> </a:t>
            </a:r>
            <a:r>
              <a:rPr lang="en-US" sz="2200" dirty="0" err="1" smtClean="0"/>
              <a:t>vị</a:t>
            </a:r>
            <a:r>
              <a:rPr lang="en-US" sz="2200" dirty="0" smtClean="0"/>
              <a:t> </a:t>
            </a:r>
            <a:r>
              <a:rPr lang="en-US" sz="2200" dirty="0" err="1" smtClean="0"/>
              <a:t>tính</a:t>
            </a:r>
            <a:r>
              <a:rPr lang="en-US" sz="2200" dirty="0" smtClean="0"/>
              <a:t>, </a:t>
            </a:r>
            <a:r>
              <a:rPr lang="en-US" sz="2200" dirty="0" err="1" smtClean="0"/>
              <a:t>dụng</a:t>
            </a:r>
            <a:r>
              <a:rPr lang="en-US" sz="2200" dirty="0" smtClean="0"/>
              <a:t> </a:t>
            </a:r>
            <a:r>
              <a:rPr lang="en-US" sz="2200" dirty="0" err="1" smtClean="0"/>
              <a:t>cụ</a:t>
            </a:r>
            <a:r>
              <a:rPr lang="en-US" sz="2200" dirty="0" smtClean="0"/>
              <a:t> </a:t>
            </a:r>
            <a:r>
              <a:rPr lang="en-US" sz="2200" dirty="0" err="1" smtClean="0"/>
              <a:t>đo</a:t>
            </a:r>
            <a:r>
              <a:rPr lang="en-US" sz="2200" dirty="0" smtClean="0"/>
              <a:t> </a:t>
            </a:r>
            <a:r>
              <a:rPr lang="en-US" sz="2200" dirty="0" err="1" smtClean="0"/>
              <a:t>chỉ</a:t>
            </a:r>
            <a:r>
              <a:rPr lang="en-US" sz="2200" dirty="0" smtClean="0"/>
              <a:t> </a:t>
            </a:r>
            <a:r>
              <a:rPr lang="en-US" sz="2200" dirty="0" err="1" smtClean="0"/>
              <a:t>số</a:t>
            </a:r>
            <a:r>
              <a:rPr lang="en-US" sz="2200" dirty="0" smtClean="0"/>
              <a:t> DHST </a:t>
            </a:r>
            <a:r>
              <a:rPr lang="en-US" sz="2200" dirty="0" err="1" smtClean="0"/>
              <a:t>của</a:t>
            </a:r>
            <a:r>
              <a:rPr lang="en-US" sz="2200" dirty="0" smtClean="0"/>
              <a:t> </a:t>
            </a:r>
            <a:r>
              <a:rPr lang="en-US" sz="2200" dirty="0" err="1" smtClean="0"/>
              <a:t>tình</a:t>
            </a:r>
            <a:r>
              <a:rPr lang="en-US" sz="2200" dirty="0" smtClean="0"/>
              <a:t> </a:t>
            </a:r>
            <a:r>
              <a:rPr lang="en-US" sz="2200" dirty="0" err="1" smtClean="0"/>
              <a:t>huống</a:t>
            </a:r>
            <a:r>
              <a:rPr lang="en-US" sz="2200" dirty="0" smtClean="0"/>
              <a:t> </a:t>
            </a:r>
            <a:r>
              <a:rPr lang="en-US" sz="2200" dirty="0" err="1" smtClean="0"/>
              <a:t>lâm</a:t>
            </a:r>
            <a:r>
              <a:rPr lang="en-US" sz="2200" dirty="0" smtClean="0"/>
              <a:t> </a:t>
            </a:r>
            <a:r>
              <a:rPr lang="en-US" sz="2200" dirty="0" err="1" smtClean="0"/>
              <a:t>sàng</a:t>
            </a:r>
            <a:r>
              <a:rPr lang="en-US" sz="2200" dirty="0" smtClean="0"/>
              <a:t>?</a:t>
            </a:r>
          </a:p>
          <a:p>
            <a:pPr marL="514350" indent="-514350">
              <a:buClr>
                <a:srgbClr val="FFFF00"/>
              </a:buClr>
              <a:buNone/>
            </a:pPr>
            <a:r>
              <a:rPr lang="en-US" sz="2200" b="1" dirty="0" err="1" smtClean="0"/>
              <a:t>Nhóm</a:t>
            </a:r>
            <a:r>
              <a:rPr lang="en-US" sz="2200" b="1" dirty="0" smtClean="0"/>
              <a:t> </a:t>
            </a:r>
            <a:r>
              <a:rPr lang="en-US" sz="2200" b="1" dirty="0" smtClean="0"/>
              <a:t>2:</a:t>
            </a:r>
            <a:endParaRPr lang="en-US" sz="2200" dirty="0" smtClean="0"/>
          </a:p>
          <a:p>
            <a:pPr marL="514350" lvl="0" indent="-514350">
              <a:buClr>
                <a:srgbClr val="FFFF00"/>
              </a:buClr>
              <a:buFont typeface="+mj-lt"/>
              <a:buAutoNum type="arabicPeriod" startAt="3"/>
            </a:pPr>
            <a:r>
              <a:rPr lang="en-US" sz="2200" dirty="0" err="1" smtClean="0"/>
              <a:t>Hãy</a:t>
            </a:r>
            <a:r>
              <a:rPr lang="en-US" sz="2200" dirty="0" smtClean="0"/>
              <a:t> </a:t>
            </a:r>
            <a:r>
              <a:rPr lang="en-US" sz="2200" dirty="0" err="1" smtClean="0"/>
              <a:t>nhận</a:t>
            </a:r>
            <a:r>
              <a:rPr lang="en-US" sz="2200" dirty="0" smtClean="0"/>
              <a:t> </a:t>
            </a:r>
            <a:r>
              <a:rPr lang="en-US" sz="2200" dirty="0" err="1" smtClean="0"/>
              <a:t>định</a:t>
            </a:r>
            <a:r>
              <a:rPr lang="en-US" sz="2200" dirty="0" smtClean="0"/>
              <a:t> </a:t>
            </a:r>
            <a:r>
              <a:rPr lang="en-US" sz="2200" dirty="0" err="1" smtClean="0"/>
              <a:t>kết</a:t>
            </a:r>
            <a:r>
              <a:rPr lang="en-US" sz="2200" dirty="0" smtClean="0"/>
              <a:t> </a:t>
            </a:r>
            <a:r>
              <a:rPr lang="en-US" sz="2200" dirty="0" err="1" smtClean="0"/>
              <a:t>quả</a:t>
            </a:r>
            <a:r>
              <a:rPr lang="en-US" sz="2200" dirty="0" smtClean="0"/>
              <a:t> DHST </a:t>
            </a:r>
            <a:r>
              <a:rPr lang="en-US" sz="2200" dirty="0" err="1" smtClean="0"/>
              <a:t>trong</a:t>
            </a:r>
            <a:r>
              <a:rPr lang="en-US" sz="2200" dirty="0" smtClean="0"/>
              <a:t> </a:t>
            </a:r>
            <a:r>
              <a:rPr lang="en-US" sz="2200" dirty="0" err="1" smtClean="0"/>
              <a:t>tình</a:t>
            </a:r>
            <a:r>
              <a:rPr lang="en-US" sz="2200" dirty="0" smtClean="0"/>
              <a:t> </a:t>
            </a:r>
            <a:r>
              <a:rPr lang="en-US" sz="2200" dirty="0" err="1" smtClean="0"/>
              <a:t>huống</a:t>
            </a:r>
            <a:r>
              <a:rPr lang="en-US" sz="2200" dirty="0" smtClean="0"/>
              <a:t> </a:t>
            </a:r>
            <a:r>
              <a:rPr lang="en-US" sz="2200" dirty="0" err="1" smtClean="0"/>
              <a:t>lâm</a:t>
            </a:r>
            <a:r>
              <a:rPr lang="en-US" sz="2200" dirty="0" smtClean="0"/>
              <a:t> </a:t>
            </a:r>
            <a:r>
              <a:rPr lang="en-US" sz="2200" dirty="0" err="1" smtClean="0"/>
              <a:t>sàng</a:t>
            </a:r>
            <a:r>
              <a:rPr lang="en-US" sz="2200" dirty="0" smtClean="0"/>
              <a:t>  </a:t>
            </a:r>
            <a:r>
              <a:rPr lang="en-US" sz="2200" dirty="0" err="1" smtClean="0"/>
              <a:t>và</a:t>
            </a:r>
            <a:r>
              <a:rPr lang="en-US" sz="2200" dirty="0" smtClean="0"/>
              <a:t> </a:t>
            </a:r>
            <a:r>
              <a:rPr lang="en-US" sz="2200" dirty="0" err="1" smtClean="0"/>
              <a:t>chỉ</a:t>
            </a:r>
            <a:r>
              <a:rPr lang="en-US" sz="2200" dirty="0" smtClean="0"/>
              <a:t> </a:t>
            </a:r>
            <a:r>
              <a:rPr lang="en-US" sz="2200" dirty="0" err="1" smtClean="0"/>
              <a:t>ra</a:t>
            </a:r>
            <a:r>
              <a:rPr lang="en-US" sz="2200" dirty="0" smtClean="0"/>
              <a:t> </a:t>
            </a:r>
            <a:r>
              <a:rPr lang="en-US" sz="2200" dirty="0" err="1" smtClean="0"/>
              <a:t>chỉ</a:t>
            </a:r>
            <a:r>
              <a:rPr lang="en-US" sz="2200" dirty="0" smtClean="0"/>
              <a:t> </a:t>
            </a:r>
            <a:r>
              <a:rPr lang="en-US" sz="2200" dirty="0" err="1" smtClean="0"/>
              <a:t>số</a:t>
            </a:r>
            <a:r>
              <a:rPr lang="en-US" sz="2200" dirty="0" smtClean="0"/>
              <a:t> DHST </a:t>
            </a:r>
            <a:r>
              <a:rPr lang="en-US" sz="2200" dirty="0" err="1" smtClean="0"/>
              <a:t>bình</a:t>
            </a:r>
            <a:r>
              <a:rPr lang="en-US" sz="2200" dirty="0" smtClean="0"/>
              <a:t> </a:t>
            </a:r>
            <a:r>
              <a:rPr lang="en-US" sz="2200" dirty="0" err="1" smtClean="0"/>
              <a:t>thường</a:t>
            </a:r>
            <a:r>
              <a:rPr lang="en-US" sz="2200" dirty="0" smtClean="0"/>
              <a:t> </a:t>
            </a:r>
            <a:r>
              <a:rPr lang="en-US" sz="2200" dirty="0" err="1" smtClean="0"/>
              <a:t>của</a:t>
            </a:r>
            <a:r>
              <a:rPr lang="en-US" sz="2200" dirty="0" smtClean="0"/>
              <a:t> NB </a:t>
            </a:r>
            <a:r>
              <a:rPr lang="en-US" sz="2200" dirty="0" err="1" smtClean="0"/>
              <a:t>này</a:t>
            </a:r>
            <a:r>
              <a:rPr lang="en-US" sz="2200" dirty="0" smtClean="0"/>
              <a:t>?</a:t>
            </a:r>
          </a:p>
          <a:p>
            <a:pPr marL="514350" lvl="0" indent="-514350">
              <a:buClr>
                <a:srgbClr val="FFFF00"/>
              </a:buClr>
              <a:buFont typeface="+mj-lt"/>
              <a:buAutoNum type="arabicPeriod" startAt="3"/>
            </a:pPr>
            <a:r>
              <a:rPr lang="en-US" sz="2200" dirty="0" smtClean="0"/>
              <a:t>ĐD </a:t>
            </a:r>
            <a:r>
              <a:rPr lang="en-US" sz="2200" dirty="0" err="1" smtClean="0"/>
              <a:t>đã</a:t>
            </a:r>
            <a:r>
              <a:rPr lang="en-US" sz="2200" dirty="0" smtClean="0"/>
              <a:t> vi </a:t>
            </a:r>
            <a:r>
              <a:rPr lang="en-US" sz="2200" dirty="0" err="1" smtClean="0"/>
              <a:t>phạm</a:t>
            </a:r>
            <a:r>
              <a:rPr lang="en-US" sz="2200" dirty="0" smtClean="0"/>
              <a:t> </a:t>
            </a:r>
            <a:r>
              <a:rPr lang="en-US" sz="2200" dirty="0" err="1" smtClean="0"/>
              <a:t>quy</a:t>
            </a:r>
            <a:r>
              <a:rPr lang="en-US" sz="2200" dirty="0" smtClean="0"/>
              <a:t> </a:t>
            </a:r>
            <a:r>
              <a:rPr lang="en-US" sz="2200" dirty="0" err="1" smtClean="0"/>
              <a:t>tắc</a:t>
            </a:r>
            <a:r>
              <a:rPr lang="en-US" sz="2200" dirty="0" smtClean="0"/>
              <a:t> </a:t>
            </a:r>
            <a:r>
              <a:rPr lang="en-US" sz="2200" dirty="0" err="1" smtClean="0"/>
              <a:t>gì</a:t>
            </a:r>
            <a:r>
              <a:rPr lang="en-US" sz="2200" dirty="0" smtClean="0"/>
              <a:t> </a:t>
            </a:r>
            <a:r>
              <a:rPr lang="en-US" sz="2200" dirty="0" err="1" smtClean="0"/>
              <a:t>khi</a:t>
            </a:r>
            <a:r>
              <a:rPr lang="en-US" sz="2200" dirty="0" smtClean="0"/>
              <a:t> </a:t>
            </a:r>
            <a:r>
              <a:rPr lang="en-US" sz="2200" dirty="0" err="1" smtClean="0"/>
              <a:t>đo</a:t>
            </a:r>
            <a:r>
              <a:rPr lang="en-US" sz="2200" dirty="0" smtClean="0"/>
              <a:t> DHST? </a:t>
            </a:r>
            <a:r>
              <a:rPr lang="en-US" sz="2200" dirty="0" err="1" smtClean="0"/>
              <a:t>Hãy</a:t>
            </a:r>
            <a:r>
              <a:rPr lang="en-US" sz="2200" dirty="0" smtClean="0"/>
              <a:t> </a:t>
            </a:r>
            <a:r>
              <a:rPr lang="en-US" sz="2200" dirty="0" err="1" smtClean="0"/>
              <a:t>trình</a:t>
            </a:r>
            <a:r>
              <a:rPr lang="en-US" sz="2200" dirty="0" smtClean="0"/>
              <a:t> </a:t>
            </a:r>
            <a:r>
              <a:rPr lang="en-US" sz="2200" dirty="0" err="1" smtClean="0"/>
              <a:t>bày</a:t>
            </a:r>
            <a:r>
              <a:rPr lang="en-US" sz="2200" dirty="0" smtClean="0"/>
              <a:t> </a:t>
            </a:r>
            <a:r>
              <a:rPr lang="en-US" sz="2200" dirty="0" err="1" smtClean="0"/>
              <a:t>các</a:t>
            </a:r>
            <a:r>
              <a:rPr lang="en-US" sz="2200" dirty="0" smtClean="0"/>
              <a:t> </a:t>
            </a:r>
            <a:r>
              <a:rPr lang="en-US" sz="2200" dirty="0" err="1" smtClean="0"/>
              <a:t>quy</a:t>
            </a:r>
            <a:r>
              <a:rPr lang="en-US" sz="2200" dirty="0" smtClean="0"/>
              <a:t> </a:t>
            </a:r>
            <a:r>
              <a:rPr lang="en-US" sz="2200" dirty="0" err="1" smtClean="0"/>
              <a:t>tắc</a:t>
            </a:r>
            <a:r>
              <a:rPr lang="en-US" sz="2200" dirty="0" smtClean="0"/>
              <a:t> </a:t>
            </a:r>
            <a:r>
              <a:rPr lang="en-US" sz="2200" dirty="0" err="1" smtClean="0"/>
              <a:t>khác</a:t>
            </a:r>
            <a:r>
              <a:rPr lang="en-US" sz="2200" dirty="0" smtClean="0"/>
              <a:t> </a:t>
            </a:r>
            <a:r>
              <a:rPr lang="en-US" sz="2200" dirty="0" err="1" smtClean="0"/>
              <a:t>và</a:t>
            </a:r>
            <a:r>
              <a:rPr lang="en-US" sz="2200" dirty="0" smtClean="0"/>
              <a:t> </a:t>
            </a:r>
            <a:r>
              <a:rPr lang="en-US" sz="2200" dirty="0" err="1" smtClean="0"/>
              <a:t>giải</a:t>
            </a:r>
            <a:r>
              <a:rPr lang="en-US" sz="2200" dirty="0" smtClean="0"/>
              <a:t> </a:t>
            </a:r>
            <a:r>
              <a:rPr lang="en-US" sz="2200" dirty="0" err="1" smtClean="0"/>
              <a:t>thích</a:t>
            </a:r>
            <a:r>
              <a:rPr lang="en-US" sz="2200" dirty="0" smtClean="0"/>
              <a:t>?</a:t>
            </a:r>
          </a:p>
          <a:p>
            <a:pPr marL="514350" lvl="0" indent="-514350">
              <a:buClr>
                <a:srgbClr val="FFFF00"/>
              </a:buClr>
              <a:buNone/>
            </a:pPr>
            <a:r>
              <a:rPr lang="en-US" sz="2200" b="1" dirty="0" err="1" smtClean="0"/>
              <a:t>Nhóm</a:t>
            </a:r>
            <a:r>
              <a:rPr lang="en-US" sz="2200" b="1" dirty="0" smtClean="0"/>
              <a:t> 3:</a:t>
            </a:r>
            <a:endParaRPr lang="en-US" sz="2200" b="1" dirty="0" smtClean="0"/>
          </a:p>
          <a:p>
            <a:pPr marL="514350" lvl="0" indent="-514350">
              <a:buClr>
                <a:srgbClr val="FFFF00"/>
              </a:buClr>
              <a:buFont typeface="+mj-lt"/>
              <a:buAutoNum type="arabicPeriod" startAt="5"/>
            </a:pPr>
            <a:r>
              <a:rPr lang="en-US" sz="2200" dirty="0" err="1" smtClean="0"/>
              <a:t>Anh</a:t>
            </a:r>
            <a:r>
              <a:rPr lang="en-US" sz="2200" dirty="0" smtClean="0"/>
              <a:t>/</a:t>
            </a:r>
            <a:r>
              <a:rPr lang="en-US" sz="2200" dirty="0" err="1" smtClean="0"/>
              <a:t>chị</a:t>
            </a:r>
            <a:r>
              <a:rPr lang="en-US" sz="2200" dirty="0" smtClean="0"/>
              <a:t> </a:t>
            </a:r>
            <a:r>
              <a:rPr lang="en-US" sz="2200" dirty="0" err="1" smtClean="0"/>
              <a:t>hãy</a:t>
            </a:r>
            <a:r>
              <a:rPr lang="en-US" sz="2200" dirty="0" smtClean="0"/>
              <a:t> </a:t>
            </a:r>
            <a:r>
              <a:rPr lang="en-US" sz="2200" dirty="0" err="1" smtClean="0"/>
              <a:t>thực</a:t>
            </a:r>
            <a:r>
              <a:rPr lang="en-US" sz="2200" dirty="0" smtClean="0"/>
              <a:t> </a:t>
            </a:r>
            <a:r>
              <a:rPr lang="en-US" sz="2200" dirty="0" err="1" smtClean="0"/>
              <a:t>hiện</a:t>
            </a:r>
            <a:r>
              <a:rPr lang="en-US" sz="2200" dirty="0" smtClean="0"/>
              <a:t> </a:t>
            </a:r>
            <a:r>
              <a:rPr lang="en-US" sz="2200" dirty="0" err="1" smtClean="0"/>
              <a:t>giao</a:t>
            </a:r>
            <a:r>
              <a:rPr lang="en-US" sz="2200" dirty="0" smtClean="0"/>
              <a:t> </a:t>
            </a:r>
            <a:r>
              <a:rPr lang="en-US" sz="2200" dirty="0" err="1" smtClean="0"/>
              <a:t>tiếp</a:t>
            </a:r>
            <a:r>
              <a:rPr lang="en-US" sz="2200" dirty="0" smtClean="0"/>
              <a:t> </a:t>
            </a:r>
            <a:r>
              <a:rPr lang="en-US" sz="2200" dirty="0" err="1" smtClean="0"/>
              <a:t>với</a:t>
            </a:r>
            <a:r>
              <a:rPr lang="en-US" sz="2200" dirty="0" smtClean="0"/>
              <a:t> NB, </a:t>
            </a:r>
            <a:r>
              <a:rPr lang="en-US" sz="2200" dirty="0" err="1" smtClean="0"/>
              <a:t>nhận</a:t>
            </a:r>
            <a:r>
              <a:rPr lang="en-US" sz="2200" dirty="0" smtClean="0"/>
              <a:t> </a:t>
            </a:r>
            <a:r>
              <a:rPr lang="en-US" sz="2200" dirty="0" err="1" smtClean="0"/>
              <a:t>định</a:t>
            </a:r>
            <a:r>
              <a:rPr lang="en-US" sz="2200" dirty="0" smtClean="0"/>
              <a:t> </a:t>
            </a:r>
            <a:r>
              <a:rPr lang="en-US" sz="2200" dirty="0" err="1" smtClean="0"/>
              <a:t>tình</a:t>
            </a:r>
            <a:r>
              <a:rPr lang="en-US" sz="2200" dirty="0" smtClean="0"/>
              <a:t> </a:t>
            </a:r>
            <a:r>
              <a:rPr lang="en-US" sz="2200" dirty="0" err="1" smtClean="0"/>
              <a:t>trạng</a:t>
            </a:r>
            <a:r>
              <a:rPr lang="en-US" sz="2200" dirty="0" smtClean="0"/>
              <a:t> NB </a:t>
            </a:r>
            <a:r>
              <a:rPr lang="en-US" sz="2200" dirty="0" err="1" smtClean="0"/>
              <a:t>và</a:t>
            </a:r>
            <a:r>
              <a:rPr lang="en-US" sz="2200" dirty="0" smtClean="0"/>
              <a:t> </a:t>
            </a:r>
            <a:r>
              <a:rPr lang="en-US" sz="2200" dirty="0" err="1" smtClean="0"/>
              <a:t>giải</a:t>
            </a:r>
            <a:r>
              <a:rPr lang="en-US" sz="2200" dirty="0" smtClean="0"/>
              <a:t> </a:t>
            </a:r>
            <a:r>
              <a:rPr lang="en-US" sz="2200" dirty="0" err="1" smtClean="0"/>
              <a:t>thích</a:t>
            </a:r>
            <a:r>
              <a:rPr lang="en-US" sz="2200" dirty="0" smtClean="0"/>
              <a:t> </a:t>
            </a:r>
            <a:r>
              <a:rPr lang="en-US" sz="2200" dirty="0" err="1" smtClean="0"/>
              <a:t>lý</a:t>
            </a:r>
            <a:r>
              <a:rPr lang="en-US" sz="2200" dirty="0" smtClean="0"/>
              <a:t> do </a:t>
            </a:r>
            <a:r>
              <a:rPr lang="en-US" sz="2200" dirty="0" err="1" smtClean="0"/>
              <a:t>thực</a:t>
            </a:r>
            <a:r>
              <a:rPr lang="en-US" sz="2200" dirty="0" smtClean="0"/>
              <a:t> </a:t>
            </a:r>
            <a:r>
              <a:rPr lang="en-US" sz="2200" dirty="0" err="1" smtClean="0"/>
              <a:t>hiện</a:t>
            </a:r>
            <a:r>
              <a:rPr lang="en-US" sz="2200" dirty="0" smtClean="0"/>
              <a:t> </a:t>
            </a:r>
            <a:r>
              <a:rPr lang="en-US" sz="2200" dirty="0" err="1" smtClean="0"/>
              <a:t>kỹ</a:t>
            </a:r>
            <a:r>
              <a:rPr lang="en-US" sz="2200" dirty="0" smtClean="0"/>
              <a:t> </a:t>
            </a:r>
            <a:r>
              <a:rPr lang="en-US" sz="2200" dirty="0" err="1" smtClean="0"/>
              <a:t>thuật</a:t>
            </a:r>
            <a:r>
              <a:rPr lang="en-US" sz="2200" dirty="0" smtClean="0"/>
              <a:t>. </a:t>
            </a:r>
            <a:r>
              <a:rPr lang="en-US" sz="2200" dirty="0" err="1" smtClean="0"/>
              <a:t>Anh</a:t>
            </a:r>
            <a:r>
              <a:rPr lang="en-US" sz="2200" dirty="0" smtClean="0"/>
              <a:t>/</a:t>
            </a:r>
            <a:r>
              <a:rPr lang="en-US" sz="2200" dirty="0" err="1" smtClean="0"/>
              <a:t>chị</a:t>
            </a:r>
            <a:r>
              <a:rPr lang="en-US" sz="2200" dirty="0" smtClean="0"/>
              <a:t> </a:t>
            </a:r>
            <a:r>
              <a:rPr lang="en-US" sz="2200" dirty="0" err="1" smtClean="0"/>
              <a:t>hãy</a:t>
            </a:r>
            <a:r>
              <a:rPr lang="en-US" sz="2200" dirty="0" smtClean="0"/>
              <a:t> </a:t>
            </a:r>
            <a:r>
              <a:rPr lang="en-US" sz="2200" dirty="0" err="1" smtClean="0"/>
              <a:t>thiết</a:t>
            </a:r>
            <a:r>
              <a:rPr lang="en-US" sz="2200" dirty="0" smtClean="0"/>
              <a:t> </a:t>
            </a:r>
            <a:r>
              <a:rPr lang="en-US" sz="2200" dirty="0" err="1" smtClean="0"/>
              <a:t>lập</a:t>
            </a:r>
            <a:r>
              <a:rPr lang="en-US" sz="2200" dirty="0" smtClean="0"/>
              <a:t> </a:t>
            </a:r>
            <a:r>
              <a:rPr lang="en-US" sz="2200" dirty="0" err="1" smtClean="0"/>
              <a:t>điều</a:t>
            </a:r>
            <a:r>
              <a:rPr lang="en-US" sz="2200" dirty="0" smtClean="0"/>
              <a:t> </a:t>
            </a:r>
            <a:r>
              <a:rPr lang="en-US" sz="2200" dirty="0" err="1" smtClean="0"/>
              <a:t>kiện</a:t>
            </a:r>
            <a:r>
              <a:rPr lang="en-US" sz="2200" dirty="0" smtClean="0"/>
              <a:t> an </a:t>
            </a:r>
            <a:r>
              <a:rPr lang="en-US" sz="2200" dirty="0" err="1" smtClean="0"/>
              <a:t>toàn</a:t>
            </a:r>
            <a:r>
              <a:rPr lang="en-US" sz="2200" dirty="0" smtClean="0"/>
              <a:t> </a:t>
            </a:r>
            <a:r>
              <a:rPr lang="en-US" sz="2200" dirty="0" err="1" smtClean="0"/>
              <a:t>và</a:t>
            </a:r>
            <a:r>
              <a:rPr lang="en-US" sz="2200" dirty="0" smtClean="0"/>
              <a:t> </a:t>
            </a:r>
            <a:r>
              <a:rPr lang="en-US" sz="2200" dirty="0" err="1" smtClean="0"/>
              <a:t>các</a:t>
            </a:r>
            <a:r>
              <a:rPr lang="en-US" sz="2200" dirty="0" smtClean="0"/>
              <a:t> </a:t>
            </a:r>
            <a:r>
              <a:rPr lang="en-US" sz="2200" dirty="0" err="1" smtClean="0"/>
              <a:t>yêu</a:t>
            </a:r>
            <a:r>
              <a:rPr lang="en-US" sz="2200" dirty="0" smtClean="0"/>
              <a:t> </a:t>
            </a:r>
            <a:r>
              <a:rPr lang="en-US" sz="2200" dirty="0" err="1" smtClean="0"/>
              <a:t>cầu</a:t>
            </a:r>
            <a:r>
              <a:rPr lang="en-US" sz="2200" dirty="0" smtClean="0"/>
              <a:t> </a:t>
            </a:r>
            <a:r>
              <a:rPr lang="en-US" sz="2200" dirty="0" err="1" smtClean="0"/>
              <a:t>để</a:t>
            </a:r>
            <a:r>
              <a:rPr lang="en-US" sz="2200" dirty="0" smtClean="0"/>
              <a:t> </a:t>
            </a:r>
            <a:r>
              <a:rPr lang="en-US" sz="2200" dirty="0" err="1" smtClean="0"/>
              <a:t>đo</a:t>
            </a:r>
            <a:r>
              <a:rPr lang="en-US" sz="2200" dirty="0" smtClean="0"/>
              <a:t> DHST </a:t>
            </a:r>
            <a:r>
              <a:rPr lang="en-US" sz="2200" dirty="0" err="1" smtClean="0"/>
              <a:t>chính</a:t>
            </a:r>
            <a:r>
              <a:rPr lang="en-US" sz="2200" dirty="0" smtClean="0"/>
              <a:t> </a:t>
            </a:r>
            <a:r>
              <a:rPr lang="en-US" sz="2200" dirty="0" err="1" smtClean="0"/>
              <a:t>xác</a:t>
            </a:r>
            <a:r>
              <a:rPr lang="en-US" sz="2200" dirty="0" smtClean="0"/>
              <a:t> (NB, DC, ĐD)? </a:t>
            </a:r>
          </a:p>
          <a:p>
            <a:pPr marL="742950" indent="-742950" algn="just" eaLnBrk="1" hangingPunct="1">
              <a:buClr>
                <a:schemeClr val="tx1"/>
              </a:buClr>
              <a:buFont typeface="Arial" pitchFamily="34" charset="0"/>
              <a:buAutoNum type="arabicPeriod" startAt="5"/>
              <a:defRPr/>
            </a:pPr>
            <a:endParaRPr lang="vi-VN" sz="2200" b="1" dirty="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382000" cy="563562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FF00"/>
                </a:solidFill>
              </a:rPr>
              <a:t>I. MỤC ĐÍCH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715000"/>
          </a:xfrm>
        </p:spPr>
        <p:txBody>
          <a:bodyPr/>
          <a:lstStyle/>
          <a:p>
            <a:pPr eaLnBrk="1" hangingPunct="1">
              <a:buClr>
                <a:srgbClr val="00FFFF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3600" dirty="0" err="1" smtClean="0"/>
              <a:t>Kiểm</a:t>
            </a:r>
            <a:r>
              <a:rPr lang="en-US" sz="3600" dirty="0" smtClean="0"/>
              <a:t> </a:t>
            </a:r>
            <a:r>
              <a:rPr lang="en-US" sz="3600" dirty="0" err="1" smtClean="0"/>
              <a:t>tra</a:t>
            </a:r>
            <a:r>
              <a:rPr lang="en-US" sz="3600" dirty="0" smtClean="0"/>
              <a:t> </a:t>
            </a:r>
            <a:r>
              <a:rPr lang="en-US" sz="3600" dirty="0" err="1" smtClean="0"/>
              <a:t>sức</a:t>
            </a:r>
            <a:r>
              <a:rPr lang="en-US" sz="3600" dirty="0" smtClean="0"/>
              <a:t> </a:t>
            </a:r>
            <a:r>
              <a:rPr lang="en-US" sz="3600" dirty="0" err="1" smtClean="0"/>
              <a:t>khỏe</a:t>
            </a:r>
            <a:r>
              <a:rPr lang="en-US" sz="3600" dirty="0" smtClean="0"/>
              <a:t> </a:t>
            </a:r>
            <a:r>
              <a:rPr lang="en-US" sz="3600" dirty="0" err="1" smtClean="0"/>
              <a:t>định</a:t>
            </a:r>
            <a:r>
              <a:rPr lang="en-US" sz="3600" dirty="0" smtClean="0"/>
              <a:t> </a:t>
            </a:r>
            <a:r>
              <a:rPr lang="en-US" sz="3600" dirty="0" err="1" smtClean="0"/>
              <a:t>kỳ</a:t>
            </a:r>
            <a:r>
              <a:rPr lang="en-US" sz="3600" dirty="0" smtClean="0"/>
              <a:t>.</a:t>
            </a:r>
          </a:p>
          <a:p>
            <a:pPr eaLnBrk="1" hangingPunct="1">
              <a:buClr>
                <a:srgbClr val="00FFFF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3600" dirty="0" err="1" smtClean="0"/>
              <a:t>Giúp</a:t>
            </a:r>
            <a:r>
              <a:rPr lang="en-US" sz="3600" dirty="0" smtClean="0"/>
              <a:t> </a:t>
            </a:r>
            <a:r>
              <a:rPr lang="en-US" sz="3600" dirty="0" err="1" smtClean="0"/>
              <a:t>chẩn</a:t>
            </a:r>
            <a:r>
              <a:rPr lang="en-US" sz="3600" dirty="0" smtClean="0"/>
              <a:t> </a:t>
            </a:r>
            <a:r>
              <a:rPr lang="en-US" sz="3600" dirty="0" err="1" smtClean="0"/>
              <a:t>đoán</a:t>
            </a:r>
            <a:r>
              <a:rPr lang="en-US" sz="3600" dirty="0" smtClean="0"/>
              <a:t> </a:t>
            </a:r>
            <a:r>
              <a:rPr lang="en-US" sz="3600" dirty="0" err="1" smtClean="0"/>
              <a:t>bệnh</a:t>
            </a:r>
            <a:r>
              <a:rPr lang="en-US" sz="3600" dirty="0" smtClean="0"/>
              <a:t>.</a:t>
            </a:r>
          </a:p>
          <a:p>
            <a:pPr eaLnBrk="1" hangingPunct="1">
              <a:buClr>
                <a:srgbClr val="00FFFF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3600" dirty="0" smtClean="0"/>
              <a:t>Theo </a:t>
            </a:r>
            <a:r>
              <a:rPr lang="en-US" sz="3600" dirty="0" err="1" smtClean="0"/>
              <a:t>dõi</a:t>
            </a:r>
            <a:r>
              <a:rPr lang="en-US" sz="3600" dirty="0" smtClean="0"/>
              <a:t> </a:t>
            </a:r>
            <a:r>
              <a:rPr lang="en-US" sz="3600" dirty="0" err="1" smtClean="0"/>
              <a:t>tình</a:t>
            </a:r>
            <a:r>
              <a:rPr lang="en-US" sz="3600" dirty="0" smtClean="0"/>
              <a:t> </a:t>
            </a:r>
            <a:r>
              <a:rPr lang="en-US" sz="3600" dirty="0" err="1" smtClean="0"/>
              <a:t>trạng</a:t>
            </a:r>
            <a:r>
              <a:rPr lang="en-US" sz="3600" dirty="0" smtClean="0"/>
              <a:t> </a:t>
            </a:r>
            <a:r>
              <a:rPr lang="en-US" sz="3600" dirty="0" err="1" smtClean="0"/>
              <a:t>bệnh</a:t>
            </a:r>
            <a:r>
              <a:rPr lang="en-US" sz="3600" dirty="0" smtClean="0"/>
              <a:t>, </a:t>
            </a:r>
            <a:r>
              <a:rPr lang="en-US" sz="3600" dirty="0" err="1" smtClean="0"/>
              <a:t>diễn</a:t>
            </a:r>
            <a:r>
              <a:rPr lang="en-US" sz="3600" dirty="0" smtClean="0"/>
              <a:t> </a:t>
            </a:r>
            <a:r>
              <a:rPr lang="en-US" sz="3600" dirty="0" err="1" smtClean="0"/>
              <a:t>biến</a:t>
            </a:r>
            <a:r>
              <a:rPr lang="en-US" sz="3600" dirty="0" smtClean="0"/>
              <a:t> </a:t>
            </a:r>
            <a:r>
              <a:rPr lang="en-US" sz="3600" dirty="0" err="1" smtClean="0"/>
              <a:t>bệnh</a:t>
            </a:r>
            <a:r>
              <a:rPr lang="en-US" sz="3600" dirty="0" smtClean="0"/>
              <a:t>.</a:t>
            </a:r>
          </a:p>
          <a:p>
            <a:pPr eaLnBrk="1" hangingPunct="1">
              <a:buClr>
                <a:srgbClr val="00FFFF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3600" dirty="0" smtClean="0"/>
              <a:t>Theo </a:t>
            </a:r>
            <a:r>
              <a:rPr lang="en-US" sz="3600" dirty="0" err="1" smtClean="0"/>
              <a:t>dõi</a:t>
            </a:r>
            <a:r>
              <a:rPr lang="en-US" sz="3600" dirty="0" smtClean="0"/>
              <a:t> </a:t>
            </a:r>
            <a:r>
              <a:rPr lang="en-US" sz="3600" dirty="0" err="1" smtClean="0"/>
              <a:t>kết</a:t>
            </a:r>
            <a:r>
              <a:rPr lang="en-US" sz="3600" dirty="0" smtClean="0"/>
              <a:t> </a:t>
            </a:r>
            <a:r>
              <a:rPr lang="en-US" sz="3600" dirty="0" err="1" smtClean="0"/>
              <a:t>quả</a:t>
            </a:r>
            <a:r>
              <a:rPr lang="en-US" sz="3600" dirty="0" smtClean="0"/>
              <a:t> </a:t>
            </a:r>
            <a:r>
              <a:rPr lang="en-US" sz="3600" dirty="0" err="1" smtClean="0"/>
              <a:t>điều</a:t>
            </a:r>
            <a:r>
              <a:rPr lang="en-US" sz="3600" dirty="0" smtClean="0"/>
              <a:t> </a:t>
            </a:r>
            <a:r>
              <a:rPr lang="en-US" sz="3600" dirty="0" err="1" smtClean="0"/>
              <a:t>trị</a:t>
            </a:r>
            <a:r>
              <a:rPr lang="en-US" sz="3600" dirty="0" smtClean="0"/>
              <a:t> </a:t>
            </a:r>
            <a:r>
              <a:rPr lang="en-US" sz="3600" dirty="0" err="1" smtClean="0"/>
              <a:t>và</a:t>
            </a:r>
            <a:r>
              <a:rPr lang="en-US" sz="3600" dirty="0" smtClean="0"/>
              <a:t> </a:t>
            </a:r>
            <a:r>
              <a:rPr lang="en-US" sz="3600" dirty="0" err="1" smtClean="0"/>
              <a:t>chăm</a:t>
            </a:r>
            <a:r>
              <a:rPr lang="en-US" sz="3600" dirty="0" smtClean="0"/>
              <a:t> </a:t>
            </a:r>
            <a:r>
              <a:rPr lang="en-US" sz="3600" dirty="0" err="1" smtClean="0"/>
              <a:t>sóc</a:t>
            </a:r>
            <a:r>
              <a:rPr lang="en-US" sz="3600" dirty="0" smtClean="0"/>
              <a:t>.</a:t>
            </a:r>
          </a:p>
          <a:p>
            <a:pPr algn="just" eaLnBrk="1" hangingPunct="1">
              <a:lnSpc>
                <a:spcPct val="160000"/>
              </a:lnSpc>
              <a:buFont typeface="Wingdings" pitchFamily="2" charset="2"/>
              <a:buBlip>
                <a:blip r:embed="rId2"/>
              </a:buBlip>
              <a:defRPr/>
            </a:pPr>
            <a:endParaRPr lang="en-US" sz="3600" b="1" dirty="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382000" cy="563562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FF00"/>
                </a:solidFill>
              </a:rPr>
              <a:t>II. CHỈ ĐỊNH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715000"/>
          </a:xfrm>
        </p:spPr>
        <p:txBody>
          <a:bodyPr/>
          <a:lstStyle/>
          <a:p>
            <a:pPr algn="just" eaLnBrk="1" hangingPunct="1">
              <a:buClr>
                <a:srgbClr val="00FFFF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400" dirty="0" err="1" smtClean="0"/>
              <a:t>Khi</a:t>
            </a:r>
            <a:r>
              <a:rPr lang="en-US" sz="2400" dirty="0" smtClean="0"/>
              <a:t> </a:t>
            </a:r>
            <a:r>
              <a:rPr lang="en-US" sz="2400" dirty="0" err="1" smtClean="0"/>
              <a:t>tiếp</a:t>
            </a:r>
            <a:r>
              <a:rPr lang="en-US" sz="2400" dirty="0" smtClean="0"/>
              <a:t> </a:t>
            </a:r>
            <a:r>
              <a:rPr lang="en-US" sz="2400" dirty="0" err="1" smtClean="0"/>
              <a:t>nhận</a:t>
            </a:r>
            <a:r>
              <a:rPr lang="en-US" sz="2400" dirty="0" smtClean="0"/>
              <a:t> </a:t>
            </a:r>
            <a:r>
              <a:rPr lang="en-US" sz="2400" dirty="0" err="1" smtClean="0"/>
              <a:t>người</a:t>
            </a:r>
            <a:r>
              <a:rPr lang="en-US" sz="2400" dirty="0" smtClean="0"/>
              <a:t> </a:t>
            </a:r>
            <a:r>
              <a:rPr lang="en-US" sz="2400" dirty="0" err="1" smtClean="0"/>
              <a:t>bệnh</a:t>
            </a:r>
            <a:endParaRPr lang="en-US" sz="2400" dirty="0" smtClean="0"/>
          </a:p>
          <a:p>
            <a:pPr algn="just" eaLnBrk="1" hangingPunct="1">
              <a:buClr>
                <a:srgbClr val="00FFFF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400" dirty="0" err="1" smtClean="0"/>
              <a:t>Kiểm</a:t>
            </a:r>
            <a:r>
              <a:rPr lang="en-US" sz="2400" dirty="0" smtClean="0"/>
              <a:t> </a:t>
            </a:r>
            <a:r>
              <a:rPr lang="en-US" sz="2400" dirty="0" err="1" smtClean="0"/>
              <a:t>tra</a:t>
            </a:r>
            <a:r>
              <a:rPr lang="en-US" sz="2400" dirty="0" smtClean="0"/>
              <a:t> </a:t>
            </a:r>
            <a:r>
              <a:rPr lang="en-US" sz="2400" dirty="0" err="1" smtClean="0"/>
              <a:t>sức</a:t>
            </a:r>
            <a:r>
              <a:rPr lang="en-US" sz="2400" dirty="0" smtClean="0"/>
              <a:t> </a:t>
            </a:r>
            <a:r>
              <a:rPr lang="en-US" sz="2400" dirty="0" err="1" smtClean="0"/>
              <a:t>khỏe</a:t>
            </a:r>
            <a:endParaRPr lang="en-US" sz="2400" dirty="0" smtClean="0"/>
          </a:p>
          <a:p>
            <a:pPr algn="just" eaLnBrk="1" hangingPunct="1">
              <a:buClr>
                <a:srgbClr val="00FFFF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400" dirty="0" smtClean="0"/>
              <a:t>NB </a:t>
            </a:r>
            <a:r>
              <a:rPr lang="en-US" sz="2400" dirty="0" err="1" smtClean="0"/>
              <a:t>đang</a:t>
            </a:r>
            <a:r>
              <a:rPr lang="en-US" sz="2400" dirty="0" smtClean="0"/>
              <a:t> </a:t>
            </a:r>
            <a:r>
              <a:rPr lang="en-US" sz="2400" dirty="0" err="1" smtClean="0"/>
              <a:t>nằm</a:t>
            </a:r>
            <a:r>
              <a:rPr lang="en-US" sz="2400" dirty="0" smtClean="0"/>
              <a:t> </a:t>
            </a:r>
            <a:r>
              <a:rPr lang="en-US" sz="2400" dirty="0" err="1" smtClean="0"/>
              <a:t>điều</a:t>
            </a:r>
            <a:r>
              <a:rPr lang="en-US" sz="2400" dirty="0" smtClean="0"/>
              <a:t> </a:t>
            </a:r>
            <a:r>
              <a:rPr lang="en-US" sz="2400" dirty="0" err="1" smtClean="0"/>
              <a:t>tại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cơ</a:t>
            </a:r>
            <a:r>
              <a:rPr lang="en-US" sz="2400" dirty="0" smtClean="0"/>
              <a:t> </a:t>
            </a:r>
            <a:r>
              <a:rPr lang="en-US" sz="2400" dirty="0" err="1" smtClean="0"/>
              <a:t>sở</a:t>
            </a:r>
            <a:r>
              <a:rPr lang="en-US" sz="2400" dirty="0" smtClean="0"/>
              <a:t> y </a:t>
            </a:r>
            <a:r>
              <a:rPr lang="en-US" sz="2400" dirty="0" err="1" smtClean="0"/>
              <a:t>tế</a:t>
            </a:r>
            <a:endParaRPr lang="en-US" sz="2400" dirty="0" smtClean="0"/>
          </a:p>
          <a:p>
            <a:pPr algn="just" eaLnBrk="1" hangingPunct="1">
              <a:buClr>
                <a:srgbClr val="00FFFF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400" dirty="0" smtClean="0"/>
              <a:t>NB </a:t>
            </a:r>
            <a:r>
              <a:rPr lang="en-US" sz="2400" dirty="0" err="1" smtClean="0"/>
              <a:t>trước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 </a:t>
            </a:r>
            <a:r>
              <a:rPr lang="en-US" sz="2400" dirty="0" err="1" smtClean="0"/>
              <a:t>phẫu</a:t>
            </a:r>
            <a:r>
              <a:rPr lang="en-US" sz="2400" dirty="0" smtClean="0"/>
              <a:t> </a:t>
            </a:r>
            <a:r>
              <a:rPr lang="en-US" sz="2400" dirty="0" err="1" smtClean="0"/>
              <a:t>thuật</a:t>
            </a:r>
            <a:r>
              <a:rPr lang="en-US" sz="2400" dirty="0" smtClean="0"/>
              <a:t>, </a:t>
            </a:r>
            <a:r>
              <a:rPr lang="en-US" sz="2400" dirty="0" err="1" smtClean="0"/>
              <a:t>làm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thủ</a:t>
            </a:r>
            <a:r>
              <a:rPr lang="en-US" sz="2400" dirty="0" smtClean="0"/>
              <a:t> </a:t>
            </a:r>
            <a:r>
              <a:rPr lang="en-US" sz="2400" dirty="0" err="1" smtClean="0"/>
              <a:t>thuật</a:t>
            </a:r>
            <a:r>
              <a:rPr lang="en-US" sz="2400" dirty="0" smtClean="0"/>
              <a:t> (</a:t>
            </a:r>
            <a:r>
              <a:rPr lang="en-US" sz="2400" dirty="0" err="1" smtClean="0"/>
              <a:t>truyền</a:t>
            </a:r>
            <a:r>
              <a:rPr lang="en-US" sz="2400" dirty="0" smtClean="0"/>
              <a:t>, </a:t>
            </a:r>
            <a:r>
              <a:rPr lang="en-US" sz="2400" dirty="0" err="1" smtClean="0"/>
              <a:t>chọc</a:t>
            </a:r>
            <a:r>
              <a:rPr lang="en-US" sz="2400" dirty="0" smtClean="0"/>
              <a:t> </a:t>
            </a:r>
            <a:r>
              <a:rPr lang="en-US" sz="2400" dirty="0" err="1" smtClean="0"/>
              <a:t>dịch</a:t>
            </a:r>
            <a:r>
              <a:rPr lang="en-US" sz="2400" dirty="0" smtClean="0"/>
              <a:t> ...)</a:t>
            </a:r>
          </a:p>
          <a:p>
            <a:pPr algn="just" eaLnBrk="1" hangingPunct="1">
              <a:buClr>
                <a:srgbClr val="00FFFF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400" dirty="0" err="1" smtClean="0"/>
              <a:t>Trước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 </a:t>
            </a:r>
            <a:r>
              <a:rPr lang="en-US" sz="2400" dirty="0" err="1" smtClean="0"/>
              <a:t>dùng</a:t>
            </a:r>
            <a:r>
              <a:rPr lang="en-US" sz="2400" dirty="0" smtClean="0"/>
              <a:t> </a:t>
            </a:r>
            <a:r>
              <a:rPr lang="en-US" sz="2400" dirty="0" err="1" smtClean="0"/>
              <a:t>thuốc</a:t>
            </a:r>
            <a:r>
              <a:rPr lang="en-US" sz="2400" dirty="0" smtClean="0"/>
              <a:t> (</a:t>
            </a:r>
            <a:r>
              <a:rPr lang="en-US" sz="2400" dirty="0" err="1" smtClean="0"/>
              <a:t>thuốc</a:t>
            </a:r>
            <a:r>
              <a:rPr lang="en-US" sz="2400" dirty="0" smtClean="0"/>
              <a:t> an </a:t>
            </a:r>
            <a:r>
              <a:rPr lang="en-US" sz="2400" dirty="0" err="1" smtClean="0"/>
              <a:t>thần</a:t>
            </a:r>
            <a:r>
              <a:rPr lang="en-US" sz="2400" dirty="0" smtClean="0"/>
              <a:t>, </a:t>
            </a:r>
            <a:r>
              <a:rPr lang="en-US" sz="2400" dirty="0" err="1" smtClean="0"/>
              <a:t>giảm</a:t>
            </a:r>
            <a:r>
              <a:rPr lang="en-US" sz="2400" dirty="0" smtClean="0"/>
              <a:t> </a:t>
            </a:r>
            <a:r>
              <a:rPr lang="en-US" sz="2400" dirty="0" err="1" smtClean="0"/>
              <a:t>đau</a:t>
            </a:r>
            <a:r>
              <a:rPr lang="en-US" sz="2400" dirty="0" smtClean="0"/>
              <a:t>, </a:t>
            </a:r>
            <a:r>
              <a:rPr lang="en-US" sz="2400" dirty="0" err="1" smtClean="0"/>
              <a:t>trợ</a:t>
            </a:r>
            <a:r>
              <a:rPr lang="en-US" sz="2400" dirty="0" smtClean="0"/>
              <a:t> </a:t>
            </a:r>
            <a:r>
              <a:rPr lang="en-US" sz="2400" dirty="0" err="1" smtClean="0"/>
              <a:t>tim</a:t>
            </a:r>
            <a:r>
              <a:rPr lang="en-US" sz="2400" dirty="0" smtClean="0"/>
              <a:t> </a:t>
            </a:r>
            <a:r>
              <a:rPr lang="en-US" sz="2400" dirty="0" smtClean="0"/>
              <a:t>…)</a:t>
            </a:r>
          </a:p>
          <a:p>
            <a:pPr algn="just" eaLnBrk="1" hangingPunct="1">
              <a:buClr>
                <a:srgbClr val="00FFFF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400" dirty="0" err="1" smtClean="0"/>
              <a:t>Tình</a:t>
            </a:r>
            <a:r>
              <a:rPr lang="en-US" sz="2400" dirty="0" smtClean="0"/>
              <a:t> </a:t>
            </a:r>
            <a:r>
              <a:rPr lang="en-US" sz="2400" dirty="0" err="1" smtClean="0"/>
              <a:t>trạng</a:t>
            </a:r>
            <a:r>
              <a:rPr lang="en-US" sz="2400" dirty="0" smtClean="0"/>
              <a:t> NB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những</a:t>
            </a:r>
            <a:r>
              <a:rPr lang="en-US" sz="2400" dirty="0" smtClean="0"/>
              <a:t> </a:t>
            </a:r>
            <a:r>
              <a:rPr lang="en-US" sz="2400" dirty="0" err="1" smtClean="0"/>
              <a:t>thay</a:t>
            </a:r>
            <a:r>
              <a:rPr lang="en-US" sz="2400" dirty="0" smtClean="0"/>
              <a:t> </a:t>
            </a:r>
            <a:r>
              <a:rPr lang="en-US" sz="2400" dirty="0" err="1" smtClean="0"/>
              <a:t>đổi</a:t>
            </a:r>
            <a:r>
              <a:rPr lang="en-US" sz="2400" dirty="0" smtClean="0"/>
              <a:t> </a:t>
            </a:r>
            <a:r>
              <a:rPr lang="en-US" sz="2400" dirty="0" err="1" smtClean="0"/>
              <a:t>bất</a:t>
            </a:r>
            <a:r>
              <a:rPr lang="en-US" sz="2400" dirty="0" smtClean="0"/>
              <a:t> </a:t>
            </a:r>
            <a:r>
              <a:rPr lang="en-US" sz="2400" dirty="0" err="1" smtClean="0"/>
              <a:t>thường</a:t>
            </a:r>
            <a:r>
              <a:rPr lang="en-US" sz="2400" dirty="0" smtClean="0"/>
              <a:t> (</a:t>
            </a:r>
            <a:r>
              <a:rPr lang="en-US" sz="2400" dirty="0" err="1" smtClean="0"/>
              <a:t>hôn</a:t>
            </a:r>
            <a:r>
              <a:rPr lang="en-US" sz="2400" dirty="0" smtClean="0"/>
              <a:t> </a:t>
            </a:r>
            <a:r>
              <a:rPr lang="en-US" sz="2400" dirty="0" err="1" smtClean="0"/>
              <a:t>mê</a:t>
            </a:r>
            <a:r>
              <a:rPr lang="en-US" sz="2400" dirty="0" smtClean="0"/>
              <a:t>, </a:t>
            </a:r>
            <a:r>
              <a:rPr lang="en-US" sz="2400" dirty="0" err="1" smtClean="0"/>
              <a:t>đau</a:t>
            </a:r>
            <a:r>
              <a:rPr lang="en-US" sz="2400" dirty="0" smtClean="0"/>
              <a:t>, </a:t>
            </a:r>
            <a:r>
              <a:rPr lang="en-US" sz="2400" dirty="0" err="1" smtClean="0"/>
              <a:t>đi</a:t>
            </a:r>
            <a:r>
              <a:rPr lang="en-US" sz="2400" dirty="0" smtClean="0"/>
              <a:t> </a:t>
            </a:r>
            <a:r>
              <a:rPr lang="en-US" sz="2400" dirty="0" err="1" smtClean="0"/>
              <a:t>ngoài</a:t>
            </a:r>
            <a:r>
              <a:rPr lang="en-US" sz="2400" dirty="0" smtClean="0"/>
              <a:t> …).</a:t>
            </a:r>
          </a:p>
          <a:p>
            <a:pPr algn="just" eaLnBrk="1" hangingPunct="1">
              <a:buClr>
                <a:srgbClr val="00FFFF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400" dirty="0" err="1" smtClean="0"/>
              <a:t>Khi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chỉ</a:t>
            </a:r>
            <a:r>
              <a:rPr lang="en-US" sz="2400" dirty="0" smtClean="0"/>
              <a:t> </a:t>
            </a:r>
            <a:r>
              <a:rPr lang="en-US" sz="2400" dirty="0" err="1" smtClean="0"/>
              <a:t>định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bác</a:t>
            </a:r>
            <a:r>
              <a:rPr lang="en-US" sz="2400" dirty="0" smtClean="0"/>
              <a:t> </a:t>
            </a:r>
            <a:r>
              <a:rPr lang="en-US" sz="2400" dirty="0" err="1" smtClean="0"/>
              <a:t>sĩ</a:t>
            </a:r>
            <a:endParaRPr lang="en-US" sz="2400" dirty="0" smtClean="0"/>
          </a:p>
          <a:p>
            <a:pPr algn="just" eaLnBrk="1" hangingPunct="1">
              <a:buClr>
                <a:srgbClr val="00FFFF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400" dirty="0" err="1" smtClean="0"/>
              <a:t>Bàn</a:t>
            </a:r>
            <a:r>
              <a:rPr lang="en-US" sz="2400" dirty="0" smtClean="0"/>
              <a:t> </a:t>
            </a:r>
            <a:r>
              <a:rPr lang="en-US" sz="2400" dirty="0" err="1" smtClean="0"/>
              <a:t>giao</a:t>
            </a:r>
            <a:r>
              <a:rPr lang="en-US" sz="2400" dirty="0" smtClean="0"/>
              <a:t> ca </a:t>
            </a:r>
            <a:r>
              <a:rPr lang="en-US" sz="2400" dirty="0" err="1" smtClean="0"/>
              <a:t>trực</a:t>
            </a:r>
            <a:r>
              <a:rPr lang="en-US" sz="2400" dirty="0" smtClean="0"/>
              <a:t> </a:t>
            </a:r>
            <a:r>
              <a:rPr lang="en-US" sz="2400" dirty="0" err="1" smtClean="0"/>
              <a:t>đối</a:t>
            </a:r>
            <a:r>
              <a:rPr lang="en-US" sz="2400" dirty="0" smtClean="0"/>
              <a:t> </a:t>
            </a:r>
            <a:r>
              <a:rPr lang="en-US" sz="2400" dirty="0" err="1" smtClean="0"/>
              <a:t>với</a:t>
            </a:r>
            <a:r>
              <a:rPr lang="en-US" sz="2400" dirty="0" smtClean="0"/>
              <a:t> NB </a:t>
            </a:r>
            <a:r>
              <a:rPr lang="en-US" sz="2400" dirty="0" err="1" smtClean="0"/>
              <a:t>nặng</a:t>
            </a:r>
            <a:r>
              <a:rPr lang="en-US" sz="2400" dirty="0" smtClean="0"/>
              <a:t>.</a:t>
            </a:r>
          </a:p>
          <a:p>
            <a:pPr algn="just" eaLnBrk="1" hangingPunct="1">
              <a:buClr>
                <a:srgbClr val="00FFFF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400" dirty="0" smtClean="0"/>
              <a:t>NB </a:t>
            </a:r>
            <a:r>
              <a:rPr lang="en-US" sz="2400" dirty="0" err="1" smtClean="0"/>
              <a:t>nhập</a:t>
            </a:r>
            <a:r>
              <a:rPr lang="en-US" sz="2400" dirty="0" smtClean="0"/>
              <a:t> </a:t>
            </a:r>
            <a:r>
              <a:rPr lang="en-US" sz="2400" dirty="0" err="1" smtClean="0"/>
              <a:t>viện</a:t>
            </a:r>
            <a:r>
              <a:rPr lang="en-US" sz="2400" dirty="0" smtClean="0"/>
              <a:t>,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viện</a:t>
            </a:r>
            <a:r>
              <a:rPr lang="en-US" sz="2400" dirty="0" smtClean="0"/>
              <a:t>, </a:t>
            </a:r>
            <a:r>
              <a:rPr lang="en-US" sz="2400" dirty="0" err="1" smtClean="0"/>
              <a:t>chuyển</a:t>
            </a:r>
            <a:r>
              <a:rPr lang="en-US" sz="2400" dirty="0" smtClean="0"/>
              <a:t> </a:t>
            </a:r>
            <a:r>
              <a:rPr lang="en-US" sz="2400" dirty="0" err="1" smtClean="0"/>
              <a:t>khoa</a:t>
            </a:r>
            <a:r>
              <a:rPr lang="en-US" sz="2400" dirty="0" smtClean="0"/>
              <a:t>, </a:t>
            </a:r>
            <a:r>
              <a:rPr lang="en-US" sz="2400" dirty="0" err="1" smtClean="0"/>
              <a:t>chuyển</a:t>
            </a:r>
            <a:r>
              <a:rPr lang="en-US" sz="2400" dirty="0" smtClean="0"/>
              <a:t> </a:t>
            </a:r>
            <a:r>
              <a:rPr lang="en-US" sz="2400" dirty="0" err="1" smtClean="0"/>
              <a:t>viện</a:t>
            </a:r>
            <a:r>
              <a:rPr lang="en-US" sz="2400" dirty="0" smtClean="0"/>
              <a:t>.</a:t>
            </a:r>
          </a:p>
          <a:p>
            <a:pPr algn="just" eaLnBrk="1" hangingPunct="1">
              <a:buFont typeface="Wingdings" pitchFamily="2" charset="2"/>
              <a:buBlip>
                <a:blip r:embed="rId2"/>
              </a:buBlip>
              <a:defRPr/>
            </a:pPr>
            <a:endParaRPr lang="en-US" sz="2400" b="1" dirty="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3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13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44519" y="950425"/>
          <a:ext cx="8915402" cy="4977611"/>
        </p:xfrm>
        <a:graphic>
          <a:graphicData uri="http://schemas.openxmlformats.org/drawingml/2006/table">
            <a:tbl>
              <a:tblPr/>
              <a:tblGrid>
                <a:gridCol w="922281"/>
                <a:gridCol w="1905000"/>
                <a:gridCol w="1981200"/>
                <a:gridCol w="2133600"/>
                <a:gridCol w="1973321"/>
              </a:tblGrid>
              <a:tr h="3900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>
                        <a:latin typeface="+mj-lt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latin typeface="+mj-lt"/>
                          <a:ea typeface="Times New Roman"/>
                        </a:rPr>
                        <a:t>Nhiệt</a:t>
                      </a:r>
                      <a:r>
                        <a:rPr lang="en-US" sz="1800" b="1" dirty="0"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latin typeface="+mj-lt"/>
                          <a:ea typeface="Times New Roman"/>
                        </a:rPr>
                        <a:t>độ</a:t>
                      </a:r>
                      <a:endParaRPr lang="en-US" sz="18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+mj-lt"/>
                          <a:ea typeface="Times New Roman"/>
                        </a:rPr>
                        <a:t>Nhịp thở</a:t>
                      </a:r>
                      <a:endParaRPr lang="en-US" sz="18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+mj-lt"/>
                          <a:ea typeface="Times New Roman"/>
                        </a:rPr>
                        <a:t>Mạch</a:t>
                      </a:r>
                      <a:endParaRPr lang="en-US" sz="18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+mj-lt"/>
                          <a:ea typeface="Times New Roman"/>
                        </a:rPr>
                        <a:t>Huyết áp</a:t>
                      </a:r>
                      <a:endParaRPr lang="en-US" sz="18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5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+mj-lt"/>
                          <a:ea typeface="Times New Roman"/>
                        </a:rPr>
                        <a:t>Vị</a:t>
                      </a:r>
                      <a:r>
                        <a:rPr lang="en-US" sz="2000" dirty="0"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en-US" sz="2000" dirty="0" err="1">
                          <a:latin typeface="+mj-lt"/>
                          <a:ea typeface="Times New Roman"/>
                        </a:rPr>
                        <a:t>trí</a:t>
                      </a:r>
                      <a:r>
                        <a:rPr lang="en-US" sz="2000" dirty="0"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en-US" sz="2000" dirty="0" err="1">
                          <a:latin typeface="+mj-lt"/>
                          <a:ea typeface="Times New Roman"/>
                        </a:rPr>
                        <a:t>đo</a:t>
                      </a:r>
                      <a:endParaRPr lang="en-US" sz="20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+mj-lt"/>
                          <a:ea typeface="Times New Roman"/>
                        </a:rPr>
                        <a:t>Đơn</a:t>
                      </a:r>
                      <a:r>
                        <a:rPr lang="en-US" sz="2000" dirty="0"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en-US" sz="2000" dirty="0" err="1">
                          <a:latin typeface="+mj-lt"/>
                          <a:ea typeface="Times New Roman"/>
                        </a:rPr>
                        <a:t>vị</a:t>
                      </a:r>
                      <a:r>
                        <a:rPr lang="en-US" sz="2000" dirty="0"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en-US" sz="2000" dirty="0" err="1">
                          <a:latin typeface="+mj-lt"/>
                          <a:ea typeface="Times New Roman"/>
                        </a:rPr>
                        <a:t>đo</a:t>
                      </a:r>
                      <a:endParaRPr lang="en-US" sz="20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latin typeface="+mj-lt"/>
                          <a:ea typeface="Times New Roman"/>
                        </a:rPr>
                        <a:t>Dụng</a:t>
                      </a:r>
                      <a:r>
                        <a:rPr lang="en-US" sz="1800" baseline="0" dirty="0" smtClean="0"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en-US" sz="1800" baseline="0" dirty="0" err="1" smtClean="0">
                          <a:latin typeface="+mj-lt"/>
                          <a:ea typeface="Times New Roman"/>
                        </a:rPr>
                        <a:t>cụ</a:t>
                      </a:r>
                      <a:endParaRPr lang="en-US" sz="1800" dirty="0">
                        <a:latin typeface="+mj-lt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2400" b="1" i="1" dirty="0" err="1" smtClean="0"/>
              <a:t>Câu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hỏi</a:t>
            </a:r>
            <a:r>
              <a:rPr lang="en-US" sz="2400" b="1" i="1" dirty="0" smtClean="0"/>
              <a:t> </a:t>
            </a:r>
            <a:r>
              <a:rPr lang="en-US" sz="2400" b="1" i="1" dirty="0" smtClean="0"/>
              <a:t>2: </a:t>
            </a:r>
            <a:r>
              <a:rPr lang="en-US" sz="2400" dirty="0" err="1" smtClean="0"/>
              <a:t>Hãy</a:t>
            </a:r>
            <a:r>
              <a:rPr lang="en-US" sz="2400" dirty="0" smtClean="0"/>
              <a:t> </a:t>
            </a:r>
            <a:r>
              <a:rPr lang="en-US" sz="2400" dirty="0" err="1" smtClean="0"/>
              <a:t>xác</a:t>
            </a:r>
            <a:r>
              <a:rPr lang="en-US" sz="2400" dirty="0" smtClean="0"/>
              <a:t> </a:t>
            </a:r>
            <a:r>
              <a:rPr lang="en-US" sz="2400" dirty="0" err="1" smtClean="0"/>
              <a:t>định</a:t>
            </a:r>
            <a:r>
              <a:rPr lang="en-US" sz="2400" dirty="0" smtClean="0"/>
              <a:t> </a:t>
            </a:r>
            <a:r>
              <a:rPr lang="en-US" sz="2400" dirty="0" err="1" smtClean="0"/>
              <a:t>vị</a:t>
            </a:r>
            <a:r>
              <a:rPr lang="en-US" sz="2400" dirty="0" smtClean="0"/>
              <a:t> </a:t>
            </a:r>
            <a:r>
              <a:rPr lang="en-US" sz="2400" dirty="0" err="1" smtClean="0"/>
              <a:t>trí</a:t>
            </a:r>
            <a:r>
              <a:rPr lang="en-US" sz="2400" dirty="0" smtClean="0"/>
              <a:t> </a:t>
            </a:r>
            <a:r>
              <a:rPr lang="en-US" sz="2400" dirty="0" err="1" smtClean="0"/>
              <a:t>đo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chỉ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DHST, </a:t>
            </a:r>
            <a:r>
              <a:rPr lang="en-US" sz="2400" dirty="0" err="1" smtClean="0"/>
              <a:t>đơn</a:t>
            </a:r>
            <a:r>
              <a:rPr lang="en-US" sz="2400" dirty="0" smtClean="0"/>
              <a:t> </a:t>
            </a:r>
            <a:r>
              <a:rPr lang="en-US" sz="2400" dirty="0" err="1" smtClean="0"/>
              <a:t>vị</a:t>
            </a:r>
            <a:r>
              <a:rPr lang="en-US" sz="2400" dirty="0" smtClean="0"/>
              <a:t> </a:t>
            </a:r>
            <a:r>
              <a:rPr lang="en-US" sz="2400" dirty="0" err="1" smtClean="0"/>
              <a:t>tính</a:t>
            </a:r>
            <a:r>
              <a:rPr lang="en-US" sz="2400" dirty="0" smtClean="0"/>
              <a:t>, </a:t>
            </a:r>
            <a:r>
              <a:rPr lang="en-US" sz="2400" dirty="0" err="1" smtClean="0"/>
              <a:t>dụng</a:t>
            </a:r>
            <a:r>
              <a:rPr lang="en-US" sz="2400" dirty="0" smtClean="0"/>
              <a:t> </a:t>
            </a:r>
            <a:r>
              <a:rPr lang="en-US" sz="2400" dirty="0" err="1" smtClean="0"/>
              <a:t>cụ</a:t>
            </a:r>
            <a:r>
              <a:rPr lang="en-US" sz="2400" dirty="0" smtClean="0"/>
              <a:t> </a:t>
            </a:r>
            <a:r>
              <a:rPr lang="en-US" sz="2400" dirty="0" err="1" smtClean="0"/>
              <a:t>đo</a:t>
            </a:r>
            <a:r>
              <a:rPr lang="en-US" sz="2400" dirty="0" smtClean="0"/>
              <a:t> </a:t>
            </a:r>
            <a:r>
              <a:rPr lang="en-US" sz="2400" dirty="0" err="1" smtClean="0"/>
              <a:t>chỉ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DHST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tình</a:t>
            </a:r>
            <a:r>
              <a:rPr lang="en-US" sz="2400" dirty="0" smtClean="0"/>
              <a:t> </a:t>
            </a:r>
            <a:r>
              <a:rPr lang="en-US" sz="2400" dirty="0" err="1" smtClean="0"/>
              <a:t>huống</a:t>
            </a:r>
            <a:r>
              <a:rPr lang="en-US" sz="2400" dirty="0" smtClean="0"/>
              <a:t> </a:t>
            </a:r>
            <a:r>
              <a:rPr lang="en-US" sz="2400" dirty="0" err="1" smtClean="0"/>
              <a:t>lâm</a:t>
            </a:r>
            <a:r>
              <a:rPr lang="en-US" sz="2400" dirty="0" smtClean="0"/>
              <a:t> </a:t>
            </a:r>
            <a:r>
              <a:rPr lang="en-US" sz="2400" dirty="0" err="1" smtClean="0"/>
              <a:t>sàng</a:t>
            </a:r>
            <a:r>
              <a:rPr lang="en-US" sz="2400" dirty="0" smtClean="0"/>
              <a:t>?</a:t>
            </a:r>
          </a:p>
          <a:p>
            <a:r>
              <a:rPr lang="en-US" sz="2400" b="1" i="1" dirty="0" smtClean="0"/>
              <a:t> </a:t>
            </a:r>
            <a:endParaRPr lang="en-US" sz="24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44519" y="950425"/>
          <a:ext cx="8915402" cy="4985393"/>
        </p:xfrm>
        <a:graphic>
          <a:graphicData uri="http://schemas.openxmlformats.org/drawingml/2006/table">
            <a:tbl>
              <a:tblPr/>
              <a:tblGrid>
                <a:gridCol w="922281"/>
                <a:gridCol w="1905000"/>
                <a:gridCol w="1981200"/>
                <a:gridCol w="2133600"/>
                <a:gridCol w="1973321"/>
              </a:tblGrid>
              <a:tr h="3900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>
                        <a:latin typeface="+mj-lt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latin typeface="+mj-lt"/>
                          <a:ea typeface="Times New Roman"/>
                        </a:rPr>
                        <a:t>Nhiệt</a:t>
                      </a:r>
                      <a:r>
                        <a:rPr lang="en-US" sz="1800" b="1" dirty="0"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latin typeface="+mj-lt"/>
                          <a:ea typeface="Times New Roman"/>
                        </a:rPr>
                        <a:t>độ</a:t>
                      </a:r>
                      <a:endParaRPr lang="en-US" sz="18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+mj-lt"/>
                          <a:ea typeface="Times New Roman"/>
                        </a:rPr>
                        <a:t>Nhịp thở</a:t>
                      </a:r>
                      <a:endParaRPr lang="en-US" sz="18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+mj-lt"/>
                          <a:ea typeface="Times New Roman"/>
                        </a:rPr>
                        <a:t>Mạch</a:t>
                      </a:r>
                      <a:endParaRPr lang="en-US" sz="18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+mj-lt"/>
                          <a:ea typeface="Times New Roman"/>
                        </a:rPr>
                        <a:t>Huyết áp</a:t>
                      </a:r>
                      <a:endParaRPr lang="en-US" sz="18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5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+mj-lt"/>
                          <a:ea typeface="Times New Roman"/>
                        </a:rPr>
                        <a:t>Vị</a:t>
                      </a:r>
                      <a:r>
                        <a:rPr lang="en-US" sz="2000" dirty="0"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en-US" sz="2000" dirty="0" err="1">
                          <a:latin typeface="+mj-lt"/>
                          <a:ea typeface="Times New Roman"/>
                        </a:rPr>
                        <a:t>trí</a:t>
                      </a:r>
                      <a:r>
                        <a:rPr lang="en-US" sz="2000" dirty="0"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en-US" sz="2000" dirty="0" err="1">
                          <a:latin typeface="+mj-lt"/>
                          <a:ea typeface="Times New Roman"/>
                        </a:rPr>
                        <a:t>đo</a:t>
                      </a:r>
                      <a:endParaRPr lang="en-US" sz="20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+mj-lt"/>
                          <a:ea typeface="Times New Roman"/>
                        </a:rPr>
                        <a:t>Nách</a:t>
                      </a:r>
                      <a:r>
                        <a:rPr lang="en-US" sz="1800" dirty="0">
                          <a:latin typeface="+mj-lt"/>
                          <a:ea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+mj-lt"/>
                          <a:ea typeface="Times New Roman"/>
                        </a:rPr>
                        <a:t>Ngực</a:t>
                      </a:r>
                      <a:r>
                        <a:rPr lang="en-US" sz="1800" dirty="0">
                          <a:latin typeface="+mj-lt"/>
                          <a:ea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Times New Roman"/>
                        </a:rPr>
                        <a:t>ĐM Quay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+mj-lt"/>
                          <a:ea typeface="Times New Roman"/>
                        </a:rPr>
                        <a:t>Cánh</a:t>
                      </a:r>
                      <a:r>
                        <a:rPr lang="en-US" sz="1800" dirty="0"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latin typeface="+mj-lt"/>
                          <a:ea typeface="Times New Roman"/>
                        </a:rPr>
                        <a:t>tay</a:t>
                      </a:r>
                      <a:endParaRPr lang="en-US" sz="18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7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+mj-lt"/>
                          <a:ea typeface="Times New Roman"/>
                        </a:rPr>
                        <a:t>Đơn</a:t>
                      </a:r>
                      <a:r>
                        <a:rPr lang="en-US" sz="2000" dirty="0"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en-US" sz="2000" dirty="0" err="1">
                          <a:latin typeface="+mj-lt"/>
                          <a:ea typeface="Times New Roman"/>
                        </a:rPr>
                        <a:t>vị</a:t>
                      </a:r>
                      <a:r>
                        <a:rPr lang="en-US" sz="2000" dirty="0"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en-US" sz="2000" dirty="0" err="1">
                          <a:latin typeface="+mj-lt"/>
                          <a:ea typeface="Times New Roman"/>
                        </a:rPr>
                        <a:t>đo</a:t>
                      </a:r>
                      <a:endParaRPr lang="en-US" sz="20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+mj-lt"/>
                          <a:ea typeface="Times New Roman"/>
                        </a:rPr>
                        <a:t>Độ</a:t>
                      </a:r>
                      <a:r>
                        <a:rPr lang="en-US" sz="1800" dirty="0">
                          <a:latin typeface="+mj-lt"/>
                          <a:ea typeface="Times New Roman"/>
                        </a:rPr>
                        <a:t> C (</a:t>
                      </a:r>
                      <a:r>
                        <a:rPr lang="en-US" sz="1800" baseline="30000" dirty="0">
                          <a:latin typeface="+mj-lt"/>
                          <a:ea typeface="Times New Roman"/>
                        </a:rPr>
                        <a:t>o </a:t>
                      </a:r>
                      <a:r>
                        <a:rPr lang="en-US" sz="1800" dirty="0">
                          <a:latin typeface="+mj-lt"/>
                          <a:ea typeface="Times New Roman"/>
                        </a:rPr>
                        <a:t>C)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+mj-lt"/>
                          <a:ea typeface="Times New Roman"/>
                        </a:rPr>
                        <a:t>Lần</a:t>
                      </a:r>
                      <a:r>
                        <a:rPr lang="en-US" sz="1800" dirty="0"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latin typeface="+mj-lt"/>
                          <a:ea typeface="Times New Roman"/>
                        </a:rPr>
                        <a:t>phút</a:t>
                      </a:r>
                      <a:endParaRPr lang="en-US" sz="18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+mj-lt"/>
                          <a:ea typeface="Times New Roman"/>
                        </a:rPr>
                        <a:t>Lần</a:t>
                      </a:r>
                      <a:r>
                        <a:rPr lang="en-US" sz="1800" dirty="0">
                          <a:latin typeface="+mj-lt"/>
                          <a:ea typeface="Times New Roman"/>
                        </a:rPr>
                        <a:t>/</a:t>
                      </a:r>
                      <a:r>
                        <a:rPr lang="en-US" sz="1800" dirty="0" err="1">
                          <a:latin typeface="+mj-lt"/>
                          <a:ea typeface="Times New Roman"/>
                        </a:rPr>
                        <a:t>phút</a:t>
                      </a:r>
                      <a:endParaRPr lang="en-US" sz="18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Times New Roman"/>
                        </a:rPr>
                        <a:t>mmHg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latin typeface="+mj-lt"/>
                          <a:ea typeface="Times New Roman"/>
                        </a:rPr>
                        <a:t>Dụng</a:t>
                      </a:r>
                      <a:r>
                        <a:rPr lang="en-US" sz="1800" baseline="0" dirty="0" smtClean="0"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en-US" sz="1800" baseline="0" dirty="0" err="1" smtClean="0">
                          <a:latin typeface="+mj-lt"/>
                          <a:ea typeface="Times New Roman"/>
                        </a:rPr>
                        <a:t>cụ</a:t>
                      </a:r>
                      <a:endParaRPr lang="en-US" sz="1800" dirty="0">
                        <a:latin typeface="+mj-lt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latin typeface="+mj-lt"/>
                          <a:ea typeface="Times New Roman"/>
                        </a:rPr>
                        <a:t>Đồng</a:t>
                      </a:r>
                      <a:r>
                        <a:rPr lang="en-US" sz="1800" baseline="0" dirty="0" smtClean="0"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en-US" sz="1800" baseline="0" dirty="0" err="1" smtClean="0">
                          <a:latin typeface="+mj-lt"/>
                          <a:ea typeface="Times New Roman"/>
                        </a:rPr>
                        <a:t>hồ</a:t>
                      </a:r>
                      <a:r>
                        <a:rPr lang="en-US" sz="1800" baseline="0" dirty="0" smtClean="0"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en-US" sz="1800" baseline="0" dirty="0" err="1" smtClean="0">
                          <a:latin typeface="+mj-lt"/>
                          <a:ea typeface="Times New Roman"/>
                        </a:rPr>
                        <a:t>có</a:t>
                      </a:r>
                      <a:r>
                        <a:rPr lang="en-US" sz="1800" baseline="0" dirty="0" smtClean="0"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en-US" sz="1800" baseline="0" dirty="0" err="1" smtClean="0">
                          <a:latin typeface="+mj-lt"/>
                          <a:ea typeface="Times New Roman"/>
                        </a:rPr>
                        <a:t>kim</a:t>
                      </a:r>
                      <a:r>
                        <a:rPr lang="en-US" sz="1800" baseline="0" dirty="0" smtClean="0"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en-US" sz="1800" baseline="0" dirty="0" err="1" smtClean="0">
                          <a:latin typeface="+mj-lt"/>
                          <a:ea typeface="Times New Roman"/>
                        </a:rPr>
                        <a:t>giây</a:t>
                      </a:r>
                      <a:endParaRPr lang="en-US" sz="18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Đồng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hồ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có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kim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giây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8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latin typeface="+mj-lt"/>
                          <a:ea typeface="Times New Roman"/>
                        </a:rPr>
                        <a:t>Huyết</a:t>
                      </a:r>
                      <a:r>
                        <a:rPr lang="en-US" sz="1800" baseline="0" dirty="0" smtClean="0"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en-US" sz="1800" baseline="0" dirty="0" err="1" smtClean="0">
                          <a:latin typeface="+mj-lt"/>
                          <a:ea typeface="Times New Roman"/>
                        </a:rPr>
                        <a:t>áp</a:t>
                      </a:r>
                      <a:r>
                        <a:rPr lang="en-US" sz="1800" baseline="0" dirty="0" smtClean="0"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en-US" sz="1800" baseline="0" dirty="0" err="1" smtClean="0">
                          <a:latin typeface="+mj-lt"/>
                          <a:ea typeface="Times New Roman"/>
                        </a:rPr>
                        <a:t>kế</a:t>
                      </a:r>
                      <a:r>
                        <a:rPr lang="en-US" sz="1800" baseline="0" dirty="0" smtClean="0"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en-US" sz="1800" baseline="0" dirty="0" err="1" smtClean="0">
                          <a:latin typeface="+mj-lt"/>
                          <a:ea typeface="Times New Roman"/>
                        </a:rPr>
                        <a:t>đồng</a:t>
                      </a:r>
                      <a:r>
                        <a:rPr lang="en-US" sz="1800" baseline="0" dirty="0" smtClean="0"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en-US" sz="1800" baseline="0" dirty="0" err="1" smtClean="0">
                          <a:latin typeface="+mj-lt"/>
                          <a:ea typeface="Times New Roman"/>
                        </a:rPr>
                        <a:t>hồ</a:t>
                      </a:r>
                      <a:endParaRPr lang="en-US" sz="18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2400" b="1" i="1" dirty="0" err="1" smtClean="0"/>
              <a:t>Câu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hỏi</a:t>
            </a:r>
            <a:r>
              <a:rPr lang="en-US" sz="2400" b="1" i="1" dirty="0" smtClean="0"/>
              <a:t> </a:t>
            </a:r>
            <a:r>
              <a:rPr lang="en-US" sz="2400" b="1" i="1" dirty="0" smtClean="0"/>
              <a:t>2: </a:t>
            </a:r>
            <a:r>
              <a:rPr lang="en-US" sz="2400" dirty="0" err="1" smtClean="0"/>
              <a:t>Hãy</a:t>
            </a:r>
            <a:r>
              <a:rPr lang="en-US" sz="2400" dirty="0" smtClean="0"/>
              <a:t> </a:t>
            </a:r>
            <a:r>
              <a:rPr lang="en-US" sz="2400" dirty="0" err="1" smtClean="0"/>
              <a:t>xác</a:t>
            </a:r>
            <a:r>
              <a:rPr lang="en-US" sz="2400" dirty="0" smtClean="0"/>
              <a:t> </a:t>
            </a:r>
            <a:r>
              <a:rPr lang="en-US" sz="2400" dirty="0" err="1" smtClean="0"/>
              <a:t>định</a:t>
            </a:r>
            <a:r>
              <a:rPr lang="en-US" sz="2400" dirty="0" smtClean="0"/>
              <a:t> </a:t>
            </a:r>
            <a:r>
              <a:rPr lang="en-US" sz="2400" dirty="0" err="1" smtClean="0"/>
              <a:t>vị</a:t>
            </a:r>
            <a:r>
              <a:rPr lang="en-US" sz="2400" dirty="0" smtClean="0"/>
              <a:t> </a:t>
            </a:r>
            <a:r>
              <a:rPr lang="en-US" sz="2400" dirty="0" err="1" smtClean="0"/>
              <a:t>trí</a:t>
            </a:r>
            <a:r>
              <a:rPr lang="en-US" sz="2400" dirty="0" smtClean="0"/>
              <a:t> </a:t>
            </a:r>
            <a:r>
              <a:rPr lang="en-US" sz="2400" dirty="0" err="1" smtClean="0"/>
              <a:t>đo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chỉ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DHST, </a:t>
            </a:r>
            <a:r>
              <a:rPr lang="en-US" sz="2400" dirty="0" err="1" smtClean="0"/>
              <a:t>đơn</a:t>
            </a:r>
            <a:r>
              <a:rPr lang="en-US" sz="2400" dirty="0" smtClean="0"/>
              <a:t> </a:t>
            </a:r>
            <a:r>
              <a:rPr lang="en-US" sz="2400" dirty="0" err="1" smtClean="0"/>
              <a:t>vị</a:t>
            </a:r>
            <a:r>
              <a:rPr lang="en-US" sz="2400" dirty="0" smtClean="0"/>
              <a:t> </a:t>
            </a:r>
            <a:r>
              <a:rPr lang="en-US" sz="2400" dirty="0" err="1" smtClean="0"/>
              <a:t>tính</a:t>
            </a:r>
            <a:r>
              <a:rPr lang="en-US" sz="2400" dirty="0" smtClean="0"/>
              <a:t>, </a:t>
            </a:r>
            <a:r>
              <a:rPr lang="en-US" sz="2400" dirty="0" err="1" smtClean="0"/>
              <a:t>dụng</a:t>
            </a:r>
            <a:r>
              <a:rPr lang="en-US" sz="2400" dirty="0" smtClean="0"/>
              <a:t> </a:t>
            </a:r>
            <a:r>
              <a:rPr lang="en-US" sz="2400" dirty="0" err="1" smtClean="0"/>
              <a:t>cụ</a:t>
            </a:r>
            <a:r>
              <a:rPr lang="en-US" sz="2400" dirty="0" smtClean="0"/>
              <a:t> </a:t>
            </a:r>
            <a:r>
              <a:rPr lang="en-US" sz="2400" dirty="0" err="1" smtClean="0"/>
              <a:t>đo</a:t>
            </a:r>
            <a:r>
              <a:rPr lang="en-US" sz="2400" dirty="0" smtClean="0"/>
              <a:t> </a:t>
            </a:r>
            <a:r>
              <a:rPr lang="en-US" sz="2400" dirty="0" err="1" smtClean="0"/>
              <a:t>chỉ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DHST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tình</a:t>
            </a:r>
            <a:r>
              <a:rPr lang="en-US" sz="2400" dirty="0" smtClean="0"/>
              <a:t> </a:t>
            </a:r>
            <a:r>
              <a:rPr lang="en-US" sz="2400" dirty="0" err="1" smtClean="0"/>
              <a:t>huống</a:t>
            </a:r>
            <a:r>
              <a:rPr lang="en-US" sz="2400" dirty="0" smtClean="0"/>
              <a:t> </a:t>
            </a:r>
            <a:r>
              <a:rPr lang="en-US" sz="2400" dirty="0" err="1" smtClean="0"/>
              <a:t>lâm</a:t>
            </a:r>
            <a:r>
              <a:rPr lang="en-US" sz="2400" dirty="0" smtClean="0"/>
              <a:t> </a:t>
            </a:r>
            <a:r>
              <a:rPr lang="en-US" sz="2400" dirty="0" err="1" smtClean="0"/>
              <a:t>sàng</a:t>
            </a:r>
            <a:r>
              <a:rPr lang="en-US" sz="2400" dirty="0" smtClean="0"/>
              <a:t>?</a:t>
            </a:r>
          </a:p>
          <a:p>
            <a:r>
              <a:rPr lang="en-US" sz="2400" b="1" i="1" dirty="0" smtClean="0"/>
              <a:t> </a:t>
            </a:r>
            <a:endParaRPr lang="en-US" sz="24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0175"/>
            <a:ext cx="8382000" cy="868363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err="1" smtClean="0">
                <a:solidFill>
                  <a:srgbClr val="FFFF00"/>
                </a:solidFill>
              </a:rPr>
              <a:t>Nhiệt</a:t>
            </a:r>
            <a:r>
              <a:rPr lang="en-US" sz="4800" b="1" dirty="0" smtClean="0">
                <a:solidFill>
                  <a:srgbClr val="FFFF00"/>
                </a:solidFill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</a:rPr>
              <a:t>độ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763000" cy="12192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en-US" b="1" dirty="0" err="1" smtClean="0">
                <a:solidFill>
                  <a:srgbClr val="00FFFF"/>
                </a:solidFill>
              </a:rPr>
              <a:t>Vị</a:t>
            </a:r>
            <a:r>
              <a:rPr lang="en-US" b="1" dirty="0" smtClean="0">
                <a:solidFill>
                  <a:srgbClr val="00FFFF"/>
                </a:solidFill>
              </a:rPr>
              <a:t> </a:t>
            </a:r>
            <a:r>
              <a:rPr lang="en-US" b="1" dirty="0" err="1" smtClean="0">
                <a:solidFill>
                  <a:srgbClr val="00FFFF"/>
                </a:solidFill>
              </a:rPr>
              <a:t>trí</a:t>
            </a:r>
            <a:r>
              <a:rPr lang="en-US" b="1" dirty="0" smtClean="0">
                <a:solidFill>
                  <a:srgbClr val="00FFFF"/>
                </a:solidFill>
              </a:rPr>
              <a:t> </a:t>
            </a:r>
            <a:r>
              <a:rPr lang="en-US" b="1" dirty="0" err="1" smtClean="0">
                <a:solidFill>
                  <a:srgbClr val="00FFFF"/>
                </a:solidFill>
              </a:rPr>
              <a:t>đo</a:t>
            </a:r>
            <a:endParaRPr lang="en-US" b="1" dirty="0" smtClean="0">
              <a:solidFill>
                <a:srgbClr val="00FFFF"/>
              </a:solidFill>
            </a:endParaRPr>
          </a:p>
          <a:p>
            <a:pPr eaLnBrk="1" hangingPunct="1">
              <a:buClr>
                <a:srgbClr val="00FFFF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800" dirty="0" err="1" smtClean="0"/>
              <a:t>Nách</a:t>
            </a:r>
            <a:endParaRPr lang="en-US" sz="2800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39940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9941" name="Picture 2" descr="DSC01657"/>
          <p:cNvPicPr>
            <a:picLocks noChangeAspect="1" noChangeArrowheads="1"/>
          </p:cNvPicPr>
          <p:nvPr/>
        </p:nvPicPr>
        <p:blipFill>
          <a:blip r:embed="rId2">
            <a:lum bright="-6000" contrast="14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1676400" y="2514600"/>
            <a:ext cx="385921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TextBox 5"/>
          <p:cNvSpPr txBox="1">
            <a:spLocks noChangeArrowheads="1"/>
          </p:cNvSpPr>
          <p:nvPr/>
        </p:nvSpPr>
        <p:spPr bwMode="auto">
          <a:xfrm>
            <a:off x="304800" y="2514600"/>
            <a:ext cx="1371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Nhiệt kế chếch 45 độ hướng chân </a:t>
            </a:r>
          </a:p>
        </p:txBody>
      </p:sp>
      <p:pic>
        <p:nvPicPr>
          <p:cNvPr id="39943" name="Picture 7" descr="Kết quả hình ảnh cho đặt nhiệt kế hõm ná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3657600"/>
            <a:ext cx="27590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 Dots">
  <a:themeElements>
    <a:clrScheme name="Digital Dots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Digital Do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gital Dot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6724</TotalTime>
  <Words>2342</Words>
  <Application>Microsoft PowerPoint</Application>
  <PresentationFormat>On-screen Show (4:3)</PresentationFormat>
  <Paragraphs>342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Digital Dots</vt:lpstr>
      <vt:lpstr>Bài 9 ĐO DẤU HIỆU SỐNG (DẤU HIỆU SINH TỒN) Vital signs Mã bài: MĐ5.09</vt:lpstr>
      <vt:lpstr>CHUẨN ĐẦU RA BÀI HỌC/ MỤC TIÊU BÀI HỌC</vt:lpstr>
      <vt:lpstr>Tình huống lâm sàng</vt:lpstr>
      <vt:lpstr>Trình bày sản phẩm tự học của SV</vt:lpstr>
      <vt:lpstr>I. MỤC ĐÍCH</vt:lpstr>
      <vt:lpstr>II. CHỈ ĐỊNH</vt:lpstr>
      <vt:lpstr>Slide 7</vt:lpstr>
      <vt:lpstr>Slide 8</vt:lpstr>
      <vt:lpstr>Nhiệt độ</vt:lpstr>
      <vt:lpstr>Nhiệt độ</vt:lpstr>
      <vt:lpstr>Nhiệt độ</vt:lpstr>
      <vt:lpstr>Nhiệt độ</vt:lpstr>
      <vt:lpstr>Đo Nhiệt độ</vt:lpstr>
      <vt:lpstr>Đo Nhiệt độ</vt:lpstr>
      <vt:lpstr>Đếm mạch</vt:lpstr>
      <vt:lpstr>Đếm mạch</vt:lpstr>
      <vt:lpstr>Đo Huyết áp</vt:lpstr>
      <vt:lpstr>Đo Huyết áp</vt:lpstr>
      <vt:lpstr>Slide 19</vt:lpstr>
      <vt:lpstr>Slide 20</vt:lpstr>
      <vt:lpstr> Nhiệt độ</vt:lpstr>
      <vt:lpstr>Đếm nhịp thở</vt:lpstr>
      <vt:lpstr>Đếm mạch</vt:lpstr>
      <vt:lpstr>Đo Huyết áp</vt:lpstr>
      <vt:lpstr>Slide 25</vt:lpstr>
      <vt:lpstr>QUY TẮC ĐO DHST</vt:lpstr>
      <vt:lpstr>Câu hỏi thảo luận?</vt:lpstr>
      <vt:lpstr>Nhiệt độ</vt:lpstr>
      <vt:lpstr>Nhiệt độ</vt:lpstr>
      <vt:lpstr>Các yếu tố ảnh hưởng DHST</vt:lpstr>
      <vt:lpstr>Các yếu tố tạo nên huyết áp</vt:lpstr>
      <vt:lpstr>Xử trí bất thường </vt:lpstr>
      <vt:lpstr>Chuẩn bị thực hiện kỹ thuật</vt:lpstr>
      <vt:lpstr>Giới thiệu dụng cụ</vt:lpstr>
      <vt:lpstr>Tình huống lâm sàng</vt:lpstr>
      <vt:lpstr>Đo Huyết áp</vt:lpstr>
      <vt:lpstr>Phát hiện và Xử trí tình huống</vt:lpstr>
      <vt:lpstr>Phát hiện và Xử trí tình huống</vt:lpstr>
      <vt:lpstr>Slide 39</vt:lpstr>
    </vt:vector>
  </TitlesOfParts>
  <Company>Sun Ivy Int'l JSC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KH¸M Vµ CHÈN §O¸N GAN TO</dc:title>
  <dc:creator>Hoang Ho Thanh</dc:creator>
  <cp:lastModifiedBy>Admin</cp:lastModifiedBy>
  <cp:revision>169</cp:revision>
  <dcterms:created xsi:type="dcterms:W3CDTF">2004-12-01T16:26:18Z</dcterms:created>
  <dcterms:modified xsi:type="dcterms:W3CDTF">2018-09-08T09:51:31Z</dcterms:modified>
</cp:coreProperties>
</file>